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2" r:id="rId38"/>
    <p:sldId id="294" r:id="rId39"/>
    <p:sldId id="296" r:id="rId40"/>
    <p:sldId id="297" r:id="rId41"/>
    <p:sldId id="298" r:id="rId42"/>
    <p:sldId id="299" r:id="rId43"/>
    <p:sldId id="301" r:id="rId44"/>
    <p:sldId id="300" r:id="rId45"/>
    <p:sldId id="304" r:id="rId46"/>
    <p:sldId id="302" r:id="rId47"/>
    <p:sldId id="303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86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8985D-6573-4A56-A4FD-2D4BECCE752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60B82-3E38-4397-B3EA-9372F0300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91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2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0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openxmlformats.org/officeDocument/2006/relationships/image" Target="../media/image53.jpeg"/><Relationship Id="rId9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653057"/>
            <a:ext cx="8791575" cy="23876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oriens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Nepal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pvt.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Ltd</a:t>
            </a:r>
            <a:b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Balaju-16, Kathmandu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4233103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WE ASSURE YOU COMPLETE WELLNESS- FINANCIAL AS WELL AS SOCIAL 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096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2331075" cy="1184856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Asparose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7" y="3026536"/>
            <a:ext cx="3252604" cy="383146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39396" y="1"/>
            <a:ext cx="3162452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</a:t>
            </a:r>
            <a:r>
              <a:rPr lang="hi-IN" dirty="0" smtClean="0">
                <a:solidFill>
                  <a:schemeClr val="bg1"/>
                </a:solidFill>
              </a:rPr>
              <a:t>सामग्रीहरु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Asparagus </a:t>
            </a:r>
            <a:r>
              <a:rPr lang="en-US" i="1" dirty="0" err="1" smtClean="0">
                <a:solidFill>
                  <a:schemeClr val="bg1"/>
                </a:solidFill>
              </a:rPr>
              <a:t>racemos</a:t>
            </a:r>
            <a:r>
              <a:rPr lang="en-US" dirty="0">
                <a:solidFill>
                  <a:schemeClr val="bg1"/>
                </a:solidFill>
              </a:rPr>
              <a:t>, beta-carotene, </a:t>
            </a:r>
            <a:r>
              <a:rPr lang="en-US" dirty="0" err="1" smtClean="0">
                <a:solidFill>
                  <a:schemeClr val="bg1"/>
                </a:solidFill>
              </a:rPr>
              <a:t>Thiopolyphenol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Biopeperine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248" y="251003"/>
            <a:ext cx="3745682" cy="420505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3980" y="1133341"/>
            <a:ext cx="3983267" cy="4895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 smtClean="0">
                <a:solidFill>
                  <a:srgbClr val="FFFF00"/>
                </a:solidFill>
              </a:rPr>
              <a:t>	</a:t>
            </a:r>
            <a:r>
              <a:rPr lang="hi-IN" sz="9800" dirty="0" smtClean="0">
                <a:solidFill>
                  <a:srgbClr val="FFFF00"/>
                </a:solidFill>
              </a:rPr>
              <a:t>फाइदाहरु</a:t>
            </a:r>
            <a:r>
              <a:rPr lang="hi-IN" sz="9800" dirty="0">
                <a:solidFill>
                  <a:srgbClr val="FFFF00"/>
                </a:solidFill>
              </a:rPr>
              <a:t>:</a:t>
            </a:r>
            <a:endParaRPr lang="en-US" sz="9800" dirty="0" smtClean="0">
              <a:solidFill>
                <a:srgbClr val="FFFF00"/>
              </a:solidFill>
            </a:endParaRPr>
          </a:p>
          <a:p>
            <a:endParaRPr lang="en-US" sz="74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400" dirty="0" smtClean="0">
                <a:solidFill>
                  <a:schemeClr val="bg1"/>
                </a:solidFill>
              </a:rPr>
              <a:t>गर्भाशयलाई </a:t>
            </a:r>
            <a:r>
              <a:rPr lang="hi-IN" sz="7400" dirty="0">
                <a:solidFill>
                  <a:schemeClr val="bg1"/>
                </a:solidFill>
              </a:rPr>
              <a:t>बलियो बनाउन उपयोगी छ</a:t>
            </a:r>
            <a:r>
              <a:rPr lang="hi-IN" sz="7400" dirty="0" smtClean="0">
                <a:solidFill>
                  <a:schemeClr val="bg1"/>
                </a:solidFill>
              </a:rPr>
              <a:t>,</a:t>
            </a:r>
            <a:endParaRPr lang="en-US" sz="74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74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400" dirty="0" smtClean="0">
                <a:solidFill>
                  <a:schemeClr val="bg1"/>
                </a:solidFill>
              </a:rPr>
              <a:t>मासिक</a:t>
            </a:r>
            <a:r>
              <a:rPr lang="en-US" sz="7400" dirty="0" smtClean="0">
                <a:solidFill>
                  <a:schemeClr val="bg1"/>
                </a:solidFill>
              </a:rPr>
              <a:t> </a:t>
            </a:r>
            <a:r>
              <a:rPr lang="hi-IN" sz="7400" dirty="0" smtClean="0">
                <a:solidFill>
                  <a:schemeClr val="bg1"/>
                </a:solidFill>
              </a:rPr>
              <a:t>रक्तश्राव</a:t>
            </a:r>
            <a:r>
              <a:rPr lang="hi-IN" sz="7400" dirty="0">
                <a:solidFill>
                  <a:schemeClr val="bg1"/>
                </a:solidFill>
              </a:rPr>
              <a:t>को </a:t>
            </a:r>
            <a:r>
              <a:rPr lang="hi-IN" sz="7400" dirty="0" smtClean="0">
                <a:solidFill>
                  <a:schemeClr val="bg1"/>
                </a:solidFill>
              </a:rPr>
              <a:t> </a:t>
            </a:r>
            <a:r>
              <a:rPr lang="hi-IN" sz="7400" dirty="0">
                <a:solidFill>
                  <a:schemeClr val="bg1"/>
                </a:solidFill>
              </a:rPr>
              <a:t>समस्याहरूबाट मुक्त गर्न उपयोगी छ</a:t>
            </a:r>
            <a:r>
              <a:rPr lang="hi-IN" sz="7400" dirty="0" smtClean="0">
                <a:solidFill>
                  <a:schemeClr val="bg1"/>
                </a:solidFill>
              </a:rPr>
              <a:t>,</a:t>
            </a:r>
            <a:endParaRPr lang="en-US" sz="74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74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400" dirty="0" smtClean="0">
                <a:solidFill>
                  <a:schemeClr val="bg1"/>
                </a:solidFill>
              </a:rPr>
              <a:t>रक्त </a:t>
            </a:r>
            <a:r>
              <a:rPr lang="hi-IN" sz="7400" dirty="0">
                <a:solidFill>
                  <a:schemeClr val="bg1"/>
                </a:solidFill>
              </a:rPr>
              <a:t>परिसंचरणमा सुधार</a:t>
            </a:r>
            <a:r>
              <a:rPr lang="hi-IN" sz="7400" dirty="0" smtClean="0">
                <a:solidFill>
                  <a:schemeClr val="bg1"/>
                </a:solidFill>
              </a:rPr>
              <a:t> </a:t>
            </a:r>
            <a:r>
              <a:rPr lang="hi-IN" sz="7400" dirty="0">
                <a:solidFill>
                  <a:schemeClr val="bg1"/>
                </a:solidFill>
              </a:rPr>
              <a:t>ल्याउन उपयोगी छ, </a:t>
            </a:r>
          </a:p>
          <a:p>
            <a:pPr>
              <a:lnSpc>
                <a:spcPct val="120000"/>
              </a:lnSpc>
            </a:pPr>
            <a:endParaRPr lang="hi-IN" sz="74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400" dirty="0" smtClean="0">
                <a:solidFill>
                  <a:schemeClr val="bg1"/>
                </a:solidFill>
              </a:rPr>
              <a:t>एन्टिऑक्सिडन्टहरूको </a:t>
            </a:r>
            <a:r>
              <a:rPr lang="hi-IN" sz="7400" dirty="0">
                <a:solidFill>
                  <a:schemeClr val="bg1"/>
                </a:solidFill>
              </a:rPr>
              <a:t>उत्तम </a:t>
            </a:r>
            <a:r>
              <a:rPr lang="hi-IN" sz="7400" dirty="0" smtClean="0">
                <a:solidFill>
                  <a:schemeClr val="bg1"/>
                </a:solidFill>
              </a:rPr>
              <a:t>स्रोत</a:t>
            </a:r>
            <a:r>
              <a:rPr lang="en-US" sz="7400" dirty="0" smtClean="0">
                <a:solidFill>
                  <a:schemeClr val="bg1"/>
                </a:solidFill>
              </a:rPr>
              <a:t> </a:t>
            </a:r>
            <a:r>
              <a:rPr lang="hi-IN" sz="7400" dirty="0">
                <a:solidFill>
                  <a:schemeClr val="bg1"/>
                </a:solidFill>
              </a:rPr>
              <a:t>रहेको छ, </a:t>
            </a:r>
          </a:p>
          <a:p>
            <a:pPr>
              <a:lnSpc>
                <a:spcPct val="120000"/>
              </a:lnSpc>
            </a:pPr>
            <a:endParaRPr lang="hi-IN" sz="74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400" dirty="0" smtClean="0">
                <a:solidFill>
                  <a:schemeClr val="bg1"/>
                </a:solidFill>
              </a:rPr>
              <a:t>खराब </a:t>
            </a:r>
            <a:r>
              <a:rPr lang="hi-IN" sz="7400" dirty="0">
                <a:solidFill>
                  <a:schemeClr val="bg1"/>
                </a:solidFill>
              </a:rPr>
              <a:t>कोलेस्ट्रॉल घटाउन सहयोगी छ, </a:t>
            </a:r>
            <a:endParaRPr lang="en-US" sz="7400" dirty="0">
              <a:solidFill>
                <a:schemeClr val="bg1"/>
              </a:solidFill>
            </a:endParaRPr>
          </a:p>
          <a:p>
            <a:endParaRPr lang="en-US" sz="8000" dirty="0" smtClean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700" y="6028872"/>
            <a:ext cx="5480779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2" y="3163888"/>
            <a:ext cx="3756338" cy="369411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 err="1">
                <a:solidFill>
                  <a:schemeClr val="bg1"/>
                </a:solidFill>
              </a:rPr>
              <a:t>Silybum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marianum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extract, </a:t>
            </a:r>
            <a:r>
              <a:rPr lang="en-US" i="1" dirty="0" err="1">
                <a:solidFill>
                  <a:schemeClr val="bg1"/>
                </a:solidFill>
              </a:rPr>
              <a:t>Picrorhiza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kurroa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extract, </a:t>
            </a:r>
            <a:r>
              <a:rPr lang="en-US" i="1" dirty="0" err="1">
                <a:solidFill>
                  <a:schemeClr val="bg1"/>
                </a:solidFill>
              </a:rPr>
              <a:t>Phyllanthus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amarus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extract, </a:t>
            </a:r>
            <a:r>
              <a:rPr lang="en-US" i="1" dirty="0" err="1" smtClean="0">
                <a:solidFill>
                  <a:schemeClr val="bg1"/>
                </a:solidFill>
              </a:rPr>
              <a:t>Tinospora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cordifolia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extract, </a:t>
            </a:r>
            <a:r>
              <a:rPr lang="en-US" i="1" dirty="0" err="1" smtClean="0">
                <a:solidFill>
                  <a:schemeClr val="bg1"/>
                </a:solidFill>
              </a:rPr>
              <a:t>Terminalia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arjuna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extract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077" y="579549"/>
            <a:ext cx="4298589" cy="337970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3981" y="669073"/>
            <a:ext cx="3535096" cy="5452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1100" dirty="0">
              <a:solidFill>
                <a:srgbClr val="FFC000"/>
              </a:solidFill>
            </a:endParaRPr>
          </a:p>
          <a:p>
            <a:r>
              <a:rPr lang="en-US" sz="9800" dirty="0" smtClean="0">
                <a:solidFill>
                  <a:srgbClr val="FFFF00"/>
                </a:solidFill>
              </a:rPr>
              <a:t>	</a:t>
            </a:r>
            <a:r>
              <a:rPr lang="hi-IN" sz="9800" dirty="0" smtClean="0">
                <a:solidFill>
                  <a:srgbClr val="FFFF00"/>
                </a:solidFill>
              </a:rPr>
              <a:t>फाइदाहरु</a:t>
            </a:r>
            <a:r>
              <a:rPr lang="hi-IN" sz="9800" dirty="0">
                <a:solidFill>
                  <a:srgbClr val="FFFF00"/>
                </a:solidFill>
              </a:rPr>
              <a:t>:</a:t>
            </a:r>
            <a:endParaRPr lang="en-US" sz="9800" dirty="0" smtClean="0">
              <a:solidFill>
                <a:srgbClr val="FFFF00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8000" dirty="0">
                <a:solidFill>
                  <a:schemeClr val="bg1"/>
                </a:solidFill>
              </a:rPr>
              <a:t>कलेजो र </a:t>
            </a:r>
            <a:r>
              <a:rPr lang="hi-IN" sz="8000" dirty="0" smtClean="0">
                <a:solidFill>
                  <a:schemeClr val="bg1"/>
                </a:solidFill>
              </a:rPr>
              <a:t>फोक्सोलाई सुदृढ </a:t>
            </a:r>
            <a:r>
              <a:rPr lang="hi-IN" sz="8000" dirty="0">
                <a:solidFill>
                  <a:schemeClr val="bg1"/>
                </a:solidFill>
              </a:rPr>
              <a:t>पार्न मद्दत </a:t>
            </a:r>
            <a:r>
              <a:rPr lang="hi-IN" sz="8000" dirty="0" smtClean="0">
                <a:solidFill>
                  <a:schemeClr val="bg1"/>
                </a:solidFill>
              </a:rPr>
              <a:t>गर्दछ</a:t>
            </a:r>
            <a:r>
              <a:rPr lang="en-US" sz="8000" dirty="0" smtClean="0">
                <a:solidFill>
                  <a:schemeClr val="bg1"/>
                </a:solidFill>
              </a:rPr>
              <a:t>,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8000" dirty="0" smtClean="0">
                <a:solidFill>
                  <a:schemeClr val="bg1"/>
                </a:solidFill>
              </a:rPr>
              <a:t>कलेजोलाइ </a:t>
            </a:r>
            <a:r>
              <a:rPr lang="hi-IN" sz="8000" dirty="0">
                <a:solidFill>
                  <a:schemeClr val="bg1"/>
                </a:solidFill>
              </a:rPr>
              <a:t>स्वस्थ राख्न मद्धत् </a:t>
            </a:r>
            <a:r>
              <a:rPr lang="hi-IN" sz="8000" dirty="0" smtClean="0">
                <a:solidFill>
                  <a:schemeClr val="bg1"/>
                </a:solidFill>
              </a:rPr>
              <a:t>गर्दछ</a:t>
            </a:r>
            <a:r>
              <a:rPr lang="en-US" sz="8000" dirty="0" smtClean="0">
                <a:solidFill>
                  <a:schemeClr val="bg1"/>
                </a:solidFill>
              </a:rPr>
              <a:t>, </a:t>
            </a:r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000" dirty="0">
                <a:solidFill>
                  <a:schemeClr val="bg1"/>
                </a:solidFill>
              </a:rPr>
              <a:t>❖ Anti </a:t>
            </a:r>
            <a:r>
              <a:rPr lang="en-US" sz="8000" dirty="0" smtClean="0">
                <a:solidFill>
                  <a:schemeClr val="bg1"/>
                </a:solidFill>
              </a:rPr>
              <a:t>– Asthmatic (</a:t>
            </a:r>
            <a:r>
              <a:rPr lang="hi-IN" sz="8000" dirty="0">
                <a:solidFill>
                  <a:schemeClr val="bg1"/>
                </a:solidFill>
              </a:rPr>
              <a:t>दमको रोगबाट बचाउन उपयोगी छ,</a:t>
            </a:r>
            <a:r>
              <a:rPr lang="en-US" sz="8000" dirty="0" smtClean="0">
                <a:solidFill>
                  <a:schemeClr val="bg1"/>
                </a:solidFill>
              </a:rPr>
              <a:t>)</a:t>
            </a:r>
          </a:p>
          <a:p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000" dirty="0">
                <a:solidFill>
                  <a:schemeClr val="bg1"/>
                </a:solidFill>
              </a:rPr>
              <a:t>❖ Anti </a:t>
            </a:r>
            <a:r>
              <a:rPr lang="en-US" sz="8000" dirty="0" smtClean="0">
                <a:solidFill>
                  <a:schemeClr val="bg1"/>
                </a:solidFill>
              </a:rPr>
              <a:t>– Allergic (</a:t>
            </a:r>
            <a:r>
              <a:rPr lang="hi-IN" sz="8000" dirty="0">
                <a:solidFill>
                  <a:schemeClr val="bg1"/>
                </a:solidFill>
              </a:rPr>
              <a:t>बिभिन्न प्रकारको एलर्जिहरुबाट बचाउन उपयोगी छ</a:t>
            </a:r>
            <a:r>
              <a:rPr lang="hi-IN" sz="8000" dirty="0" smtClean="0">
                <a:solidFill>
                  <a:schemeClr val="bg1"/>
                </a:solidFill>
              </a:rPr>
              <a:t>,</a:t>
            </a:r>
            <a:r>
              <a:rPr lang="en-US" sz="8000" dirty="0" smtClean="0">
                <a:solidFill>
                  <a:schemeClr val="bg1"/>
                </a:solidFill>
              </a:rPr>
              <a:t>)</a:t>
            </a:r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000" dirty="0">
                <a:solidFill>
                  <a:schemeClr val="bg1"/>
                </a:solidFill>
              </a:rPr>
              <a:t>❖ Anti - Inflammatory </a:t>
            </a:r>
            <a:r>
              <a:rPr lang="en-US" sz="8000" dirty="0" smtClean="0">
                <a:solidFill>
                  <a:schemeClr val="bg1"/>
                </a:solidFill>
              </a:rPr>
              <a:t>agent (</a:t>
            </a:r>
            <a:r>
              <a:rPr lang="hi-IN" sz="8000" dirty="0">
                <a:solidFill>
                  <a:schemeClr val="bg1"/>
                </a:solidFill>
              </a:rPr>
              <a:t>शरिर सुन्नीन </a:t>
            </a:r>
            <a:r>
              <a:rPr lang="hi-IN" sz="8000" dirty="0" smtClean="0">
                <a:solidFill>
                  <a:schemeClr val="bg1"/>
                </a:solidFill>
              </a:rPr>
              <a:t>नदिने</a:t>
            </a:r>
            <a:r>
              <a:rPr lang="en-US" sz="8000" dirty="0" smtClean="0">
                <a:solidFill>
                  <a:schemeClr val="bg1"/>
                </a:solidFill>
              </a:rPr>
              <a:t>)</a:t>
            </a:r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8000" dirty="0">
                <a:solidFill>
                  <a:schemeClr val="bg1"/>
                </a:solidFill>
              </a:rPr>
              <a:t>❖ Immune </a:t>
            </a:r>
            <a:r>
              <a:rPr lang="en-US" sz="8000" dirty="0" smtClean="0">
                <a:solidFill>
                  <a:schemeClr val="bg1"/>
                </a:solidFill>
              </a:rPr>
              <a:t>modulator (</a:t>
            </a:r>
            <a:r>
              <a:rPr lang="hi-IN" sz="8000" dirty="0">
                <a:solidFill>
                  <a:schemeClr val="bg1"/>
                </a:solidFill>
              </a:rPr>
              <a:t>प्रतिरक्षा प्रणालि </a:t>
            </a:r>
            <a:r>
              <a:rPr lang="hi-IN" sz="8000" dirty="0" smtClean="0">
                <a:solidFill>
                  <a:schemeClr val="bg1"/>
                </a:solidFill>
              </a:rPr>
              <a:t>बढाउने</a:t>
            </a:r>
            <a:r>
              <a:rPr lang="en-US" sz="8000" dirty="0" smtClean="0">
                <a:solidFill>
                  <a:schemeClr val="bg1"/>
                </a:solidFill>
              </a:rPr>
              <a:t>) </a:t>
            </a:r>
            <a:r>
              <a:rPr lang="hi-IN" sz="8000" dirty="0">
                <a:solidFill>
                  <a:schemeClr val="bg1"/>
                </a:solidFill>
              </a:rPr>
              <a:t>कार्यमा उपयोगी छ, </a:t>
            </a:r>
            <a:endParaRPr lang="en-US" sz="8000" dirty="0" smtClean="0">
              <a:solidFill>
                <a:schemeClr val="bg1"/>
              </a:solidFill>
            </a:endParaRPr>
          </a:p>
          <a:p>
            <a:endParaRPr lang="en-US" sz="8000" dirty="0" smtClean="0">
              <a:solidFill>
                <a:srgbClr val="FFC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672" y="6003115"/>
            <a:ext cx="4769990" cy="72160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" y="-1"/>
            <a:ext cx="3348507" cy="1159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</a:rPr>
              <a:t>O’ strong liv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2786643" cy="75985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Nephrofit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3237388"/>
            <a:ext cx="3756337" cy="3620612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-38635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 err="1" smtClean="0">
                <a:solidFill>
                  <a:schemeClr val="bg1"/>
                </a:solidFill>
              </a:rPr>
              <a:t>Crataeva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nurvala</a:t>
            </a:r>
            <a:r>
              <a:rPr lang="en-US" dirty="0" smtClean="0">
                <a:solidFill>
                  <a:schemeClr val="bg1"/>
                </a:solidFill>
              </a:rPr>
              <a:t> extract, </a:t>
            </a:r>
            <a:r>
              <a:rPr lang="en-US" i="1" dirty="0" smtClean="0">
                <a:solidFill>
                  <a:schemeClr val="bg1"/>
                </a:solidFill>
              </a:rPr>
              <a:t>Piper </a:t>
            </a:r>
            <a:r>
              <a:rPr lang="en-US" i="1" dirty="0" err="1" smtClean="0">
                <a:solidFill>
                  <a:schemeClr val="bg1"/>
                </a:solidFill>
              </a:rPr>
              <a:t>nigram</a:t>
            </a:r>
            <a:r>
              <a:rPr lang="en-US" dirty="0" smtClean="0">
                <a:solidFill>
                  <a:schemeClr val="bg1"/>
                </a:solidFill>
              </a:rPr>
              <a:t> extract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130" y="169638"/>
            <a:ext cx="4146543" cy="34879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3981" y="546410"/>
            <a:ext cx="3417709" cy="631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smtClean="0">
                <a:solidFill>
                  <a:srgbClr val="FFFF00"/>
                </a:solidFill>
              </a:rPr>
              <a:t>	</a:t>
            </a:r>
            <a:r>
              <a:rPr lang="hi-IN" sz="12800" dirty="0" smtClean="0">
                <a:solidFill>
                  <a:srgbClr val="FFFF00"/>
                </a:solidFill>
              </a:rPr>
              <a:t>फाइदाहरु</a:t>
            </a:r>
            <a:r>
              <a:rPr lang="hi-IN" sz="12800" dirty="0">
                <a:solidFill>
                  <a:srgbClr val="FFFF00"/>
                </a:solidFill>
              </a:rPr>
              <a:t>:</a:t>
            </a:r>
            <a:endParaRPr lang="en-US" sz="12800" dirty="0" smtClean="0">
              <a:solidFill>
                <a:srgbClr val="FFFF00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9800" dirty="0">
                <a:solidFill>
                  <a:schemeClr val="bg1"/>
                </a:solidFill>
              </a:rPr>
              <a:t>मुत्र प्रणालीलाई सुदृढ पार्न उपयोगी छ, </a:t>
            </a:r>
            <a:endParaRPr lang="en-US" sz="98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9800" dirty="0" smtClean="0">
                <a:solidFill>
                  <a:schemeClr val="bg1"/>
                </a:solidFill>
              </a:rPr>
              <a:t>यूरिया </a:t>
            </a:r>
            <a:r>
              <a:rPr lang="hi-IN" sz="9800" dirty="0">
                <a:solidFill>
                  <a:schemeClr val="bg1"/>
                </a:solidFill>
              </a:rPr>
              <a:t>र क्रिएटिनिन स्तर कायम गर्न मद्दत </a:t>
            </a:r>
            <a:r>
              <a:rPr lang="hi-IN" sz="9800" dirty="0" smtClean="0">
                <a:solidFill>
                  <a:schemeClr val="bg1"/>
                </a:solidFill>
              </a:rPr>
              <a:t>गर्दछ</a:t>
            </a:r>
            <a:r>
              <a:rPr lang="en-US" sz="9800" dirty="0" smtClean="0">
                <a:solidFill>
                  <a:schemeClr val="bg1"/>
                </a:solidFill>
              </a:rPr>
              <a:t>, </a:t>
            </a:r>
            <a:endParaRPr lang="en-US" sz="9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9800" dirty="0" smtClean="0">
                <a:solidFill>
                  <a:schemeClr val="bg1"/>
                </a:solidFill>
              </a:rPr>
              <a:t>❖	</a:t>
            </a:r>
            <a:r>
              <a:rPr lang="hi-IN" sz="9800" dirty="0">
                <a:solidFill>
                  <a:schemeClr val="bg1"/>
                </a:solidFill>
              </a:rPr>
              <a:t> किड्नीमा </a:t>
            </a:r>
            <a:r>
              <a:rPr lang="hi-IN" sz="9800" dirty="0" smtClean="0">
                <a:solidFill>
                  <a:schemeClr val="bg1"/>
                </a:solidFill>
              </a:rPr>
              <a:t>पथ्थरी</a:t>
            </a:r>
            <a:endParaRPr lang="en-US" sz="9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i-IN" sz="9800" dirty="0" smtClean="0">
                <a:solidFill>
                  <a:schemeClr val="bg1"/>
                </a:solidFill>
              </a:rPr>
              <a:t>हुनबाट </a:t>
            </a:r>
            <a:r>
              <a:rPr lang="hi-IN" sz="9800" dirty="0">
                <a:solidFill>
                  <a:schemeClr val="bg1"/>
                </a:solidFill>
              </a:rPr>
              <a:t>बचाउन सहयोगी छ, </a:t>
            </a:r>
            <a:endParaRPr lang="en-US" sz="9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9800" dirty="0">
                <a:solidFill>
                  <a:schemeClr val="bg1"/>
                </a:solidFill>
              </a:rPr>
              <a:t>❖ </a:t>
            </a:r>
            <a:r>
              <a:rPr lang="en-US" sz="9800" dirty="0" smtClean="0">
                <a:solidFill>
                  <a:schemeClr val="bg1"/>
                </a:solidFill>
              </a:rPr>
              <a:t>Anti-arthritic (</a:t>
            </a:r>
            <a:r>
              <a:rPr lang="hi-IN" sz="9800" dirty="0">
                <a:solidFill>
                  <a:schemeClr val="bg1"/>
                </a:solidFill>
              </a:rPr>
              <a:t>गठिया </a:t>
            </a:r>
            <a:r>
              <a:rPr lang="hi-IN" sz="9800" dirty="0" smtClean="0">
                <a:solidFill>
                  <a:schemeClr val="bg1"/>
                </a:solidFill>
              </a:rPr>
              <a:t>विरोधी</a:t>
            </a:r>
            <a:r>
              <a:rPr lang="en-US" sz="9800" dirty="0" smtClean="0">
                <a:solidFill>
                  <a:schemeClr val="bg1"/>
                </a:solidFill>
              </a:rPr>
              <a:t>)</a:t>
            </a:r>
            <a:endParaRPr lang="en-US" sz="9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9800" dirty="0">
                <a:solidFill>
                  <a:schemeClr val="bg1"/>
                </a:solidFill>
              </a:rPr>
              <a:t>❖ </a:t>
            </a:r>
            <a:r>
              <a:rPr lang="en-US" sz="9800" dirty="0" smtClean="0">
                <a:solidFill>
                  <a:schemeClr val="bg1"/>
                </a:solidFill>
              </a:rPr>
              <a:t>Anti-inflammatory (</a:t>
            </a:r>
            <a:r>
              <a:rPr lang="hi-IN" sz="9600" dirty="0">
                <a:solidFill>
                  <a:schemeClr val="bg1"/>
                </a:solidFill>
              </a:rPr>
              <a:t>शरीर सुन्नीन नदिन उपयोगी </a:t>
            </a:r>
            <a:r>
              <a:rPr lang="hi-IN" sz="9600" dirty="0" smtClean="0">
                <a:solidFill>
                  <a:schemeClr val="bg1"/>
                </a:solidFill>
              </a:rPr>
              <a:t>छ</a:t>
            </a:r>
            <a:r>
              <a:rPr lang="en-US" sz="9600" dirty="0" smtClean="0">
                <a:solidFill>
                  <a:schemeClr val="bg1"/>
                </a:solidFill>
              </a:rPr>
              <a:t>)</a:t>
            </a:r>
            <a:r>
              <a:rPr lang="hi-IN" sz="9600" dirty="0" smtClean="0">
                <a:solidFill>
                  <a:schemeClr val="bg1"/>
                </a:solidFill>
              </a:rPr>
              <a:t>, </a:t>
            </a:r>
            <a:endParaRPr lang="en-US" sz="8000" dirty="0" smtClean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672" y="6003115"/>
            <a:ext cx="4769990" cy="7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9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735128" cy="123604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Detoxy</a:t>
            </a:r>
            <a:r>
              <a:rPr lang="en-US" dirty="0" smtClean="0">
                <a:solidFill>
                  <a:srgbClr val="FF0000"/>
                </a:solidFill>
              </a:rPr>
              <a:t> one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2973372"/>
            <a:ext cx="3657599" cy="378803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i="1" dirty="0" err="1">
                <a:solidFill>
                  <a:schemeClr val="bg1"/>
                </a:solidFill>
              </a:rPr>
              <a:t>Picrorhiza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kurroa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extract, </a:t>
            </a:r>
            <a:r>
              <a:rPr lang="en-US" i="1" dirty="0" err="1">
                <a:solidFill>
                  <a:schemeClr val="bg1"/>
                </a:solidFill>
              </a:rPr>
              <a:t>Inula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racemosa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</a:t>
            </a:r>
            <a:r>
              <a:rPr lang="en-US" dirty="0" smtClean="0">
                <a:solidFill>
                  <a:schemeClr val="bg1"/>
                </a:solidFill>
              </a:rPr>
              <a:t>, Lactobacillus, </a:t>
            </a:r>
            <a:r>
              <a:rPr lang="en-US" i="1" dirty="0" err="1" smtClean="0">
                <a:solidFill>
                  <a:schemeClr val="bg1"/>
                </a:solidFill>
              </a:rPr>
              <a:t>Zingiber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officinale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Silybium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marianum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852" y="107458"/>
            <a:ext cx="4903070" cy="411681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" y="862886"/>
            <a:ext cx="3325340" cy="5292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smtClean="0">
                <a:solidFill>
                  <a:srgbClr val="FFFF00"/>
                </a:solidFill>
              </a:rPr>
              <a:t>	</a:t>
            </a:r>
            <a:r>
              <a:rPr lang="hi-IN" sz="12800" dirty="0" smtClean="0">
                <a:solidFill>
                  <a:srgbClr val="FFFF00"/>
                </a:solidFill>
              </a:rPr>
              <a:t>फाइदाहरु</a:t>
            </a:r>
            <a:r>
              <a:rPr lang="hi-IN" sz="12800" dirty="0">
                <a:solidFill>
                  <a:srgbClr val="FFFF00"/>
                </a:solidFill>
              </a:rPr>
              <a:t>:</a:t>
            </a:r>
            <a:endParaRPr lang="en-US" sz="12800" dirty="0" smtClean="0">
              <a:solidFill>
                <a:srgbClr val="FFFF00"/>
              </a:solidFill>
            </a:endParaRPr>
          </a:p>
          <a:p>
            <a:endParaRPr lang="en-US" sz="80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 smtClean="0">
                <a:solidFill>
                  <a:schemeClr val="bg1"/>
                </a:solidFill>
              </a:rPr>
              <a:t>शरीरबाट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विसाक्त हटाउन</a:t>
            </a:r>
            <a:r>
              <a:rPr lang="en-US" sz="7200" dirty="0" smtClean="0">
                <a:solidFill>
                  <a:schemeClr val="bg1"/>
                </a:solidFill>
              </a:rPr>
              <a:t>, </a:t>
            </a:r>
            <a:endParaRPr lang="en-US" sz="7200" dirty="0">
              <a:solidFill>
                <a:schemeClr val="bg1"/>
              </a:solidFill>
            </a:endParaRP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शरिरमा रहेका फ्री रेडिकलहरुलाइ नष्ट </a:t>
            </a:r>
            <a:r>
              <a:rPr lang="hi-IN" sz="7200" dirty="0" smtClean="0">
                <a:solidFill>
                  <a:schemeClr val="bg1"/>
                </a:solidFill>
              </a:rPr>
              <a:t>गर्न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</a:p>
          <a:p>
            <a:endParaRPr lang="en-US" sz="7200" dirty="0" smtClean="0">
              <a:solidFill>
                <a:schemeClr val="bg1"/>
              </a:solidFill>
            </a:endParaRPr>
          </a:p>
          <a:p>
            <a:r>
              <a:rPr lang="en-US" sz="7200" dirty="0" smtClean="0">
                <a:solidFill>
                  <a:schemeClr val="bg1"/>
                </a:solidFill>
              </a:rPr>
              <a:t>❖	</a:t>
            </a:r>
            <a:r>
              <a:rPr lang="hi-IN" sz="7200" dirty="0">
                <a:solidFill>
                  <a:schemeClr val="bg1"/>
                </a:solidFill>
              </a:rPr>
              <a:t>पाचन प्रक्रियामा मद्दत </a:t>
            </a:r>
            <a:r>
              <a:rPr lang="hi-IN" sz="7200" dirty="0" smtClean="0">
                <a:solidFill>
                  <a:schemeClr val="bg1"/>
                </a:solidFill>
              </a:rPr>
              <a:t>गर्न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</a:p>
          <a:p>
            <a:endParaRPr lang="en-US" sz="72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>
                <a:solidFill>
                  <a:schemeClr val="bg1"/>
                </a:solidFill>
              </a:rPr>
              <a:t>कलेजो समर्थनमा मद्दत </a:t>
            </a:r>
            <a:r>
              <a:rPr lang="hi-IN" sz="7200" dirty="0" smtClean="0">
                <a:solidFill>
                  <a:schemeClr val="bg1"/>
                </a:solidFill>
              </a:rPr>
              <a:t>गर्न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 smtClean="0">
                <a:solidFill>
                  <a:schemeClr val="bg1"/>
                </a:solidFill>
              </a:rPr>
              <a:t>अंगहरू </a:t>
            </a:r>
            <a:r>
              <a:rPr lang="hi-IN" sz="7200" dirty="0">
                <a:solidFill>
                  <a:schemeClr val="bg1"/>
                </a:solidFill>
              </a:rPr>
              <a:t>सुदृढ बनाउन सहयोग </a:t>
            </a:r>
            <a:r>
              <a:rPr lang="hi-IN" sz="7200" dirty="0" smtClean="0">
                <a:solidFill>
                  <a:schemeClr val="bg1"/>
                </a:solidFill>
              </a:rPr>
              <a:t>गर्न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 smtClean="0">
                <a:solidFill>
                  <a:schemeClr val="bg1"/>
                </a:solidFill>
              </a:rPr>
              <a:t>मेटाबोलिज्मलाई </a:t>
            </a:r>
            <a:r>
              <a:rPr lang="hi-IN" sz="7200" dirty="0">
                <a:solidFill>
                  <a:schemeClr val="bg1"/>
                </a:solidFill>
              </a:rPr>
              <a:t>बढावा दिन काम </a:t>
            </a:r>
            <a:r>
              <a:rPr lang="hi-IN" sz="7200" dirty="0" smtClean="0">
                <a:solidFill>
                  <a:schemeClr val="bg1"/>
                </a:solidFill>
              </a:rPr>
              <a:t>गर्न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 smtClean="0">
                <a:solidFill>
                  <a:schemeClr val="bg1"/>
                </a:solidFill>
              </a:rPr>
              <a:t>पौष्टिक </a:t>
            </a:r>
            <a:r>
              <a:rPr lang="hi-IN" sz="7200" dirty="0">
                <a:solidFill>
                  <a:schemeClr val="bg1"/>
                </a:solidFill>
              </a:rPr>
              <a:t>उपयोगलाई अनुकूलित </a:t>
            </a:r>
            <a:r>
              <a:rPr lang="hi-IN" sz="7200" dirty="0" smtClean="0">
                <a:solidFill>
                  <a:schemeClr val="bg1"/>
                </a:solidFill>
              </a:rPr>
              <a:t>गर्नमा </a:t>
            </a:r>
            <a:r>
              <a:rPr lang="hi-IN" sz="7200" dirty="0">
                <a:solidFill>
                  <a:schemeClr val="bg1"/>
                </a:solidFill>
              </a:rPr>
              <a:t>उपयोगी रहेको छ । </a:t>
            </a:r>
            <a:endParaRPr lang="en-US" sz="7200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711" y="6002467"/>
            <a:ext cx="4773582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498501" cy="101743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Fruit fiber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2884868"/>
            <a:ext cx="3756337" cy="397313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i="1" dirty="0" err="1" smtClean="0">
                <a:solidFill>
                  <a:schemeClr val="bg1"/>
                </a:solidFill>
              </a:rPr>
              <a:t>Aegle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marmelos</a:t>
            </a:r>
            <a:r>
              <a:rPr lang="en-US" dirty="0" smtClean="0">
                <a:solidFill>
                  <a:schemeClr val="bg1"/>
                </a:solidFill>
              </a:rPr>
              <a:t> extract, </a:t>
            </a:r>
            <a:r>
              <a:rPr lang="en-US" i="1" dirty="0" smtClean="0">
                <a:solidFill>
                  <a:schemeClr val="bg1"/>
                </a:solidFill>
              </a:rPr>
              <a:t>Bacillus </a:t>
            </a:r>
            <a:r>
              <a:rPr lang="en-US" i="1" dirty="0" err="1" smtClean="0">
                <a:solidFill>
                  <a:schemeClr val="bg1"/>
                </a:solidFill>
              </a:rPr>
              <a:t>coagulans</a:t>
            </a:r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43" y="0"/>
            <a:ext cx="4504924" cy="400680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914401"/>
            <a:ext cx="4259765" cy="5943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400" dirty="0" smtClean="0">
                <a:solidFill>
                  <a:srgbClr val="FFFF00"/>
                </a:solidFill>
              </a:rPr>
              <a:t>	</a:t>
            </a:r>
            <a:r>
              <a:rPr lang="hi-IN" sz="14400" dirty="0" smtClean="0">
                <a:solidFill>
                  <a:srgbClr val="FFFF00"/>
                </a:solidFill>
              </a:rPr>
              <a:t>फाइदाहरु:</a:t>
            </a:r>
            <a:endParaRPr lang="en-US" sz="9600" dirty="0" smtClean="0">
              <a:solidFill>
                <a:srgbClr val="FFFF00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कब्जीयत हुनबाट रोकथाम गर्न अत्यन्तै उपयोगी रहेको छ</a:t>
            </a:r>
            <a:r>
              <a:rPr lang="hi-IN" sz="7200" dirty="0" smtClean="0">
                <a:solidFill>
                  <a:schemeClr val="bg1"/>
                </a:solidFill>
              </a:rPr>
              <a:t>,</a:t>
            </a:r>
            <a:endParaRPr lang="en-US" sz="7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मुटु </a:t>
            </a:r>
            <a:r>
              <a:rPr lang="hi-IN" sz="7200" dirty="0" smtClean="0">
                <a:solidFill>
                  <a:schemeClr val="bg1"/>
                </a:solidFill>
              </a:rPr>
              <a:t>र </a:t>
            </a:r>
            <a:r>
              <a:rPr lang="hi-IN" sz="7200" dirty="0">
                <a:solidFill>
                  <a:schemeClr val="bg1"/>
                </a:solidFill>
              </a:rPr>
              <a:t>फोक्सो </a:t>
            </a:r>
            <a:r>
              <a:rPr lang="hi-IN" sz="7200" dirty="0" smtClean="0">
                <a:solidFill>
                  <a:schemeClr val="bg1"/>
                </a:solidFill>
              </a:rPr>
              <a:t>स्वस्थ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राख्न, </a:t>
            </a:r>
            <a:endParaRPr lang="en-US" sz="7200" dirty="0" smtClean="0">
              <a:solidFill>
                <a:schemeClr val="bg1"/>
              </a:solidFill>
            </a:endParaRPr>
          </a:p>
          <a:p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खानामा रहेको </a:t>
            </a:r>
            <a:r>
              <a:rPr lang="hi-IN" sz="7200" dirty="0" smtClean="0">
                <a:solidFill>
                  <a:schemeClr val="bg1"/>
                </a:solidFill>
              </a:rPr>
              <a:t>पोषणको </a:t>
            </a:r>
            <a:r>
              <a:rPr lang="hi-IN" sz="7200" dirty="0">
                <a:solidFill>
                  <a:schemeClr val="bg1"/>
                </a:solidFill>
              </a:rPr>
              <a:t>शोषणको बृद्धि गर्न, </a:t>
            </a:r>
          </a:p>
          <a:p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छाला </a:t>
            </a:r>
            <a:r>
              <a:rPr lang="hi-IN" sz="7200" dirty="0" smtClean="0">
                <a:solidFill>
                  <a:schemeClr val="bg1"/>
                </a:solidFill>
              </a:rPr>
              <a:t>स्वस्थ राख्ने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र कपालको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पुनरुद्धार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गर्न, </a:t>
            </a:r>
          </a:p>
          <a:p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प्राकृतिक तवरले शरिरको अत्यधिक् </a:t>
            </a:r>
            <a:r>
              <a:rPr lang="hi-IN" sz="7200" dirty="0" smtClean="0">
                <a:solidFill>
                  <a:schemeClr val="bg1"/>
                </a:solidFill>
              </a:rPr>
              <a:t>रहेको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तौल </a:t>
            </a:r>
            <a:r>
              <a:rPr lang="hi-IN" sz="7200" dirty="0">
                <a:solidFill>
                  <a:schemeClr val="bg1"/>
                </a:solidFill>
              </a:rPr>
              <a:t>घटाउन, </a:t>
            </a:r>
            <a:endParaRPr lang="hi-IN" sz="7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72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पेट </a:t>
            </a:r>
            <a:r>
              <a:rPr lang="hi-IN" sz="7200" dirty="0">
                <a:solidFill>
                  <a:schemeClr val="bg1"/>
                </a:solidFill>
              </a:rPr>
              <a:t>र पाचन रसहरूको भण्डारण </a:t>
            </a:r>
            <a:r>
              <a:rPr lang="hi-IN" sz="8000" dirty="0">
                <a:solidFill>
                  <a:schemeClr val="bg1"/>
                </a:solidFill>
              </a:rPr>
              <a:t>गर्न</a:t>
            </a:r>
            <a:r>
              <a:rPr lang="hi-IN" sz="8000" dirty="0" smtClean="0">
                <a:solidFill>
                  <a:schemeClr val="bg1"/>
                </a:solidFill>
              </a:rPr>
              <a:t>,</a:t>
            </a:r>
            <a:endParaRPr lang="hi-IN" sz="8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445" y="6044325"/>
            <a:ext cx="4773582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44221" cy="115876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Wheatgrass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2887001"/>
            <a:ext cx="3756337" cy="397099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Wheatgrass powder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791" y="386366"/>
            <a:ext cx="4269221" cy="3503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1133341"/>
            <a:ext cx="3595445" cy="5724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400" dirty="0" smtClean="0">
                <a:solidFill>
                  <a:srgbClr val="FFFF00"/>
                </a:solidFill>
              </a:rPr>
              <a:t>	</a:t>
            </a:r>
            <a:r>
              <a:rPr lang="hi-IN" sz="14400" dirty="0" smtClean="0">
                <a:solidFill>
                  <a:srgbClr val="FFFF00"/>
                </a:solidFill>
              </a:rPr>
              <a:t>फाइदाहरु</a:t>
            </a:r>
            <a:r>
              <a:rPr lang="en-US" sz="14400" dirty="0">
                <a:solidFill>
                  <a:srgbClr val="FFFF00"/>
                </a:solidFill>
              </a:rPr>
              <a:t>:</a:t>
            </a:r>
            <a:endParaRPr lang="en-US" sz="8000" dirty="0" smtClean="0">
              <a:solidFill>
                <a:srgbClr val="FFFF00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en-US" sz="80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 smtClean="0">
                <a:solidFill>
                  <a:schemeClr val="bg1"/>
                </a:solidFill>
              </a:rPr>
              <a:t>सम्पूर्ण शरीरमा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रहेको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रगत शुद्ध पार्न, </a:t>
            </a:r>
          </a:p>
          <a:p>
            <a:endParaRPr lang="hi-IN" sz="7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i-IN" sz="7200" dirty="0" smtClean="0">
                <a:solidFill>
                  <a:schemeClr val="bg1"/>
                </a:solidFill>
              </a:rPr>
              <a:t>❖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रातो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रक्त्तकोषहरुको संख्या  बढाउन, </a:t>
            </a:r>
          </a:p>
          <a:p>
            <a:pPr>
              <a:lnSpc>
                <a:spcPct val="120000"/>
              </a:lnSpc>
            </a:pPr>
            <a:r>
              <a:rPr lang="hi-IN" sz="7200" dirty="0" smtClean="0">
                <a:solidFill>
                  <a:schemeClr val="bg1"/>
                </a:solidFill>
              </a:rPr>
              <a:t>❖छालामा </a:t>
            </a:r>
            <a:r>
              <a:rPr lang="hi-IN" sz="7200" dirty="0">
                <a:solidFill>
                  <a:schemeClr val="bg1"/>
                </a:solidFill>
              </a:rPr>
              <a:t>रहेको विषात्तपनलाई </a:t>
            </a:r>
            <a:r>
              <a:rPr lang="hi-IN" sz="7200" dirty="0" smtClean="0">
                <a:solidFill>
                  <a:schemeClr val="bg1"/>
                </a:solidFill>
              </a:rPr>
              <a:t>हटाइ </a:t>
            </a:r>
            <a:r>
              <a:rPr lang="hi-IN" sz="7200" dirty="0">
                <a:solidFill>
                  <a:schemeClr val="bg1"/>
                </a:solidFill>
              </a:rPr>
              <a:t>छालालाइ सफा राखी राख्न, </a:t>
            </a:r>
          </a:p>
          <a:p>
            <a:r>
              <a:rPr lang="hi-IN" sz="7200" dirty="0">
                <a:solidFill>
                  <a:schemeClr val="bg1"/>
                </a:solidFill>
              </a:rPr>
              <a:t>❖ </a:t>
            </a:r>
            <a:r>
              <a:rPr lang="en-US" sz="7200" dirty="0" smtClean="0">
                <a:solidFill>
                  <a:schemeClr val="bg1"/>
                </a:solidFill>
              </a:rPr>
              <a:t>	</a:t>
            </a:r>
            <a:r>
              <a:rPr lang="hi-IN" sz="7200" dirty="0" smtClean="0">
                <a:solidFill>
                  <a:schemeClr val="bg1"/>
                </a:solidFill>
              </a:rPr>
              <a:t>प्रतिरक्षा </a:t>
            </a:r>
            <a:r>
              <a:rPr lang="hi-IN" sz="7200" dirty="0">
                <a:solidFill>
                  <a:schemeClr val="bg1"/>
                </a:solidFill>
              </a:rPr>
              <a:t>प्रणाली बढाउन, </a:t>
            </a:r>
          </a:p>
          <a:p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hi-IN" sz="7200" dirty="0">
                <a:solidFill>
                  <a:schemeClr val="bg1"/>
                </a:solidFill>
              </a:rPr>
              <a:t>कोषिकाहरुलाई खुलाएर सम्भावित् हृदयघात हुनबाट बचाउन, </a:t>
            </a:r>
          </a:p>
          <a:p>
            <a:pPr>
              <a:lnSpc>
                <a:spcPct val="120000"/>
              </a:lnSpc>
            </a:pPr>
            <a:r>
              <a:rPr lang="hi-IN" sz="7200" dirty="0">
                <a:solidFill>
                  <a:schemeClr val="bg1"/>
                </a:solidFill>
              </a:rPr>
              <a:t>❖ </a:t>
            </a:r>
            <a:r>
              <a:rPr lang="en-US" sz="7200" dirty="0" smtClean="0">
                <a:solidFill>
                  <a:schemeClr val="bg1"/>
                </a:solidFill>
              </a:rPr>
              <a:t>	</a:t>
            </a:r>
            <a:r>
              <a:rPr lang="hi-IN" sz="7200" dirty="0" smtClean="0">
                <a:solidFill>
                  <a:schemeClr val="bg1"/>
                </a:solidFill>
              </a:rPr>
              <a:t>हेमोग्लोबिन </a:t>
            </a:r>
            <a:r>
              <a:rPr lang="hi-IN" sz="7200" dirty="0">
                <a:solidFill>
                  <a:schemeClr val="bg1"/>
                </a:solidFill>
              </a:rPr>
              <a:t>उत्पादन </a:t>
            </a:r>
            <a:r>
              <a:rPr lang="hi-IN" sz="7200" dirty="0" smtClean="0">
                <a:solidFill>
                  <a:schemeClr val="bg1"/>
                </a:solidFill>
              </a:rPr>
              <a:t>बढाउन</a:t>
            </a:r>
            <a:endParaRPr lang="en-US" sz="7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i-IN" sz="7200" dirty="0">
                <a:solidFill>
                  <a:schemeClr val="bg1"/>
                </a:solidFill>
              </a:rPr>
              <a:t>अत्यन्तै उपयोगी </a:t>
            </a:r>
            <a:r>
              <a:rPr lang="hi-IN" sz="7200" dirty="0" smtClean="0">
                <a:solidFill>
                  <a:schemeClr val="bg1"/>
                </a:solidFill>
              </a:rPr>
              <a:t>रहेको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छ </a:t>
            </a:r>
            <a:r>
              <a:rPr lang="hi-IN" sz="7200" dirty="0">
                <a:solidFill>
                  <a:schemeClr val="bg1"/>
                </a:solidFill>
              </a:rPr>
              <a:t>। </a:t>
            </a:r>
            <a:endParaRPr lang="en-US" sz="7200" dirty="0">
              <a:solidFill>
                <a:schemeClr val="bg1"/>
              </a:solidFill>
            </a:endParaRPr>
          </a:p>
          <a:p>
            <a:endParaRPr lang="en-US" sz="14400" dirty="0" smtClean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445" y="5951866"/>
            <a:ext cx="4773582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181082" cy="991673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Panax</a:t>
            </a:r>
            <a:r>
              <a:rPr lang="en-US" dirty="0" smtClean="0">
                <a:solidFill>
                  <a:srgbClr val="FF0000"/>
                </a:solidFill>
              </a:rPr>
              <a:t> ginseng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63" y="3035099"/>
            <a:ext cx="3756337" cy="382290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i="1" dirty="0" err="1" smtClean="0">
                <a:solidFill>
                  <a:schemeClr val="bg1"/>
                </a:solidFill>
              </a:rPr>
              <a:t>Panax</a:t>
            </a:r>
            <a:r>
              <a:rPr lang="en-US" i="1" dirty="0" smtClean="0">
                <a:solidFill>
                  <a:schemeClr val="bg1"/>
                </a:solidFill>
              </a:rPr>
              <a:t> ginseng</a:t>
            </a:r>
            <a:r>
              <a:rPr lang="en-US" dirty="0" smtClean="0">
                <a:solidFill>
                  <a:schemeClr val="bg1"/>
                </a:solidFill>
              </a:rPr>
              <a:t> extract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347" y="495835"/>
            <a:ext cx="4182775" cy="41791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" y="0"/>
            <a:ext cx="400007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400" dirty="0" smtClean="0">
                <a:solidFill>
                  <a:srgbClr val="FFFF00"/>
                </a:solidFill>
              </a:rPr>
              <a:t>	</a:t>
            </a:r>
            <a:r>
              <a:rPr lang="hi-IN" sz="14400" dirty="0" smtClean="0">
                <a:solidFill>
                  <a:srgbClr val="FFFF00"/>
                </a:solidFill>
              </a:rPr>
              <a:t>फाइदाहरु</a:t>
            </a:r>
            <a:r>
              <a:rPr lang="en-US" sz="14400" dirty="0" smtClean="0">
                <a:solidFill>
                  <a:srgbClr val="FFFF00"/>
                </a:solidFill>
              </a:rPr>
              <a:t>:</a:t>
            </a:r>
            <a:endParaRPr lang="en-US" sz="8000" dirty="0" smtClean="0">
              <a:solidFill>
                <a:srgbClr val="FFFF00"/>
              </a:solidFill>
            </a:endParaRPr>
          </a:p>
          <a:p>
            <a:endParaRPr lang="en-US" sz="80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खराब कोलेस्ट्रॉल कम गर्न,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उच्च </a:t>
            </a:r>
            <a:r>
              <a:rPr lang="hi-IN" sz="7200" dirty="0">
                <a:solidFill>
                  <a:schemeClr val="bg1"/>
                </a:solidFill>
              </a:rPr>
              <a:t>रक्तचाप कम गर्न, </a:t>
            </a:r>
          </a:p>
          <a:p>
            <a:pPr marL="857250" indent="-8572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राम्रो </a:t>
            </a:r>
            <a:r>
              <a:rPr lang="hi-IN" sz="7200" dirty="0">
                <a:solidFill>
                  <a:schemeClr val="bg1"/>
                </a:solidFill>
              </a:rPr>
              <a:t>कोलेस्ट्रॉल बढाउन,</a:t>
            </a:r>
            <a:endParaRPr lang="en-US" sz="7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अक्सीकरणबाट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>
                <a:solidFill>
                  <a:schemeClr val="bg1"/>
                </a:solidFill>
              </a:rPr>
              <a:t>हुने </a:t>
            </a:r>
            <a:r>
              <a:rPr lang="hi-IN" sz="7200" dirty="0" smtClean="0">
                <a:solidFill>
                  <a:schemeClr val="bg1"/>
                </a:solidFill>
              </a:rPr>
              <a:t>कोषहरुको </a:t>
            </a:r>
            <a:r>
              <a:rPr lang="hi-IN" sz="7200" dirty="0">
                <a:solidFill>
                  <a:schemeClr val="bg1"/>
                </a:solidFill>
              </a:rPr>
              <a:t>क्षतिलाई रोक्न,</a:t>
            </a:r>
            <a:endParaRPr lang="en-US" sz="7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7200" dirty="0" smtClean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पाचन प्रणालिलाइ मजबुत बनाउन, 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>
                <a:solidFill>
                  <a:schemeClr val="bg1"/>
                </a:solidFill>
              </a:rPr>
              <a:t>स्नायु प्रसारणमा सुधार ल्याउन, </a:t>
            </a:r>
          </a:p>
          <a:p>
            <a:pPr>
              <a:lnSpc>
                <a:spcPct val="120000"/>
              </a:lnSpc>
            </a:pPr>
            <a:endParaRPr lang="hi-IN" sz="7200" dirty="0">
              <a:solidFill>
                <a:schemeClr val="bg1"/>
              </a:solidFill>
            </a:endParaRP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शारीरिक </a:t>
            </a:r>
            <a:r>
              <a:rPr lang="hi-IN" sz="7200" dirty="0">
                <a:solidFill>
                  <a:schemeClr val="bg1"/>
                </a:solidFill>
              </a:rPr>
              <a:t>सहनशक्ति बढाउन,</a:t>
            </a:r>
          </a:p>
          <a:p>
            <a:pPr marL="1143000" indent="-11430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hi-IN" sz="7200" dirty="0" smtClean="0">
                <a:solidFill>
                  <a:schemeClr val="bg1"/>
                </a:solidFill>
              </a:rPr>
              <a:t>प्रतिरक्षा </a:t>
            </a:r>
            <a:r>
              <a:rPr lang="hi-IN" sz="7200" dirty="0">
                <a:solidFill>
                  <a:schemeClr val="bg1"/>
                </a:solidFill>
              </a:rPr>
              <a:t>प्रणाली मजबूत </a:t>
            </a:r>
            <a:r>
              <a:rPr lang="hi-IN" sz="7200" dirty="0" smtClean="0">
                <a:solidFill>
                  <a:schemeClr val="bg1"/>
                </a:solidFill>
              </a:rPr>
              <a:t>बनाउन</a:t>
            </a:r>
            <a:r>
              <a:rPr lang="en-US" sz="7200" dirty="0" smtClean="0">
                <a:solidFill>
                  <a:schemeClr val="bg1"/>
                </a:solidFill>
              </a:rPr>
              <a:t> </a:t>
            </a:r>
            <a:r>
              <a:rPr lang="hi-IN" sz="7200" dirty="0" smtClean="0">
                <a:solidFill>
                  <a:schemeClr val="bg1"/>
                </a:solidFill>
              </a:rPr>
              <a:t>अत्यन्तै </a:t>
            </a:r>
            <a:r>
              <a:rPr lang="hi-IN" sz="7200" dirty="0">
                <a:solidFill>
                  <a:schemeClr val="bg1"/>
                </a:solidFill>
              </a:rPr>
              <a:t>उपयोगी रहेको छ ।</a:t>
            </a:r>
            <a:endParaRPr lang="en-US" sz="72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347" y="5900351"/>
            <a:ext cx="4351316" cy="65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0010" cy="1237785"/>
          </a:xfrm>
        </p:spPr>
        <p:txBody>
          <a:bodyPr>
            <a:normAutofit/>
          </a:bodyPr>
          <a:lstStyle/>
          <a:p>
            <a:r>
              <a:rPr lang="hi-IN" dirty="0">
                <a:solidFill>
                  <a:schemeClr val="accent6">
                    <a:lumMod val="50000"/>
                  </a:schemeClr>
                </a:solidFill>
              </a:rPr>
              <a:t>नियमित </a:t>
            </a:r>
            <a:r>
              <a:rPr lang="hi-IN" dirty="0">
                <a:solidFill>
                  <a:schemeClr val="accent6">
                    <a:lumMod val="50000"/>
                  </a:schemeClr>
                </a:solidFill>
              </a:rPr>
              <a:t>उपभोग्य  </a:t>
            </a:r>
            <a:r>
              <a:rPr lang="hi-IN" dirty="0" smtClean="0">
                <a:solidFill>
                  <a:schemeClr val="accent6">
                    <a:lumMod val="50000"/>
                  </a:schemeClr>
                </a:solidFill>
              </a:rPr>
              <a:t>सामाग्रीहरु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Ori- </a:t>
            </a:r>
            <a:r>
              <a:rPr lang="en-US" sz="2800" dirty="0" err="1" smtClean="0">
                <a:solidFill>
                  <a:srgbClr val="FF0000"/>
                </a:solidFill>
              </a:rPr>
              <a:t>hygiea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soap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Honey, </a:t>
            </a:r>
            <a:r>
              <a:rPr lang="en-US" dirty="0" err="1" smtClean="0">
                <a:solidFill>
                  <a:schemeClr val="bg1"/>
                </a:solidFill>
              </a:rPr>
              <a:t>Hygiea</a:t>
            </a:r>
            <a:r>
              <a:rPr lang="en-US" dirty="0" smtClean="0">
                <a:solidFill>
                  <a:schemeClr val="bg1"/>
                </a:solidFill>
              </a:rPr>
              <a:t>, Olive Oil, </a:t>
            </a:r>
            <a:r>
              <a:rPr lang="en-US" dirty="0" err="1" smtClean="0">
                <a:solidFill>
                  <a:schemeClr val="bg1"/>
                </a:solidFill>
              </a:rPr>
              <a:t>Neem</a:t>
            </a:r>
            <a:r>
              <a:rPr lang="en-US" dirty="0" smtClean="0">
                <a:solidFill>
                  <a:schemeClr val="bg1"/>
                </a:solidFill>
              </a:rPr>
              <a:t> Oil, </a:t>
            </a:r>
            <a:r>
              <a:rPr lang="en-US" dirty="0" err="1" smtClean="0">
                <a:solidFill>
                  <a:schemeClr val="bg1"/>
                </a:solidFill>
              </a:rPr>
              <a:t>Aloevera</a:t>
            </a:r>
            <a:r>
              <a:rPr lang="en-US" dirty="0" smtClean="0">
                <a:solidFill>
                  <a:schemeClr val="bg1"/>
                </a:solidFill>
              </a:rPr>
              <a:t> Gel, </a:t>
            </a:r>
            <a:r>
              <a:rPr lang="en-US" dirty="0" err="1" smtClean="0">
                <a:solidFill>
                  <a:schemeClr val="bg1"/>
                </a:solidFill>
              </a:rPr>
              <a:t>Chiuree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Gheu</a:t>
            </a:r>
            <a:r>
              <a:rPr lang="en-US" dirty="0" smtClean="0">
                <a:solidFill>
                  <a:schemeClr val="bg1"/>
                </a:solidFill>
              </a:rPr>
              <a:t>, Natural, </a:t>
            </a:r>
            <a:r>
              <a:rPr lang="en-US" dirty="0" err="1" smtClean="0">
                <a:solidFill>
                  <a:schemeClr val="bg1"/>
                </a:solidFill>
              </a:rPr>
              <a:t>Glycerine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Ganoderma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Rato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Chyau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50" y="1371601"/>
            <a:ext cx="4936550" cy="4995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घाउ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खटिराको उपचार, घामले </a:t>
            </a:r>
            <a:r>
              <a:rPr lang="hi-IN" sz="2000" dirty="0" smtClean="0">
                <a:solidFill>
                  <a:schemeClr val="bg1"/>
                </a:solidFill>
              </a:rPr>
              <a:t>छाला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डढेको, </a:t>
            </a:r>
            <a:r>
              <a:rPr lang="hi-IN" sz="2000" dirty="0" smtClean="0">
                <a:solidFill>
                  <a:schemeClr val="bg1"/>
                </a:solidFill>
              </a:rPr>
              <a:t>एलर्जी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hi-IN" sz="2000" dirty="0">
                <a:solidFill>
                  <a:schemeClr val="bg1"/>
                </a:solidFill>
              </a:rPr>
              <a:t>दादहरु र कालो धब्बा </a:t>
            </a:r>
            <a:r>
              <a:rPr lang="hi-IN" sz="2000" dirty="0" smtClean="0">
                <a:solidFill>
                  <a:schemeClr val="bg1"/>
                </a:solidFill>
              </a:rPr>
              <a:t>हटाउनमा </a:t>
            </a:r>
            <a:r>
              <a:rPr lang="hi-IN" sz="2000" dirty="0">
                <a:solidFill>
                  <a:schemeClr val="bg1"/>
                </a:solidFill>
              </a:rPr>
              <a:t>उपयोगी छ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छालामा हुने कालो छिद्राको </a:t>
            </a:r>
            <a:r>
              <a:rPr lang="hi-IN" sz="2000" dirty="0" smtClean="0">
                <a:solidFill>
                  <a:schemeClr val="bg1"/>
                </a:solidFill>
              </a:rPr>
              <a:t>दाग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हटाउनुको </a:t>
            </a:r>
            <a:r>
              <a:rPr lang="hi-IN" sz="2000" dirty="0" smtClean="0">
                <a:solidFill>
                  <a:schemeClr val="bg1"/>
                </a:solidFill>
              </a:rPr>
              <a:t>साथै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छालालाई </a:t>
            </a:r>
            <a:r>
              <a:rPr lang="hi-IN" sz="2000" dirty="0">
                <a:solidFill>
                  <a:schemeClr val="bg1"/>
                </a:solidFill>
              </a:rPr>
              <a:t>उज्यालो, चिल्लो, कोमल र  गोरो बनाउन उपयोगी छ । 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बिभिन्न सन्क्रमणबाट बचाउनुको साथै </a:t>
            </a:r>
            <a:r>
              <a:rPr lang="hi-IN" sz="2000" dirty="0" smtClean="0">
                <a:solidFill>
                  <a:schemeClr val="bg1"/>
                </a:solidFill>
              </a:rPr>
              <a:t>छालामा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आश्रीत् </a:t>
            </a:r>
            <a:r>
              <a:rPr lang="hi-IN" sz="2000" dirty="0" smtClean="0">
                <a:solidFill>
                  <a:schemeClr val="bg1"/>
                </a:solidFill>
              </a:rPr>
              <a:t>रहेका </a:t>
            </a:r>
            <a:r>
              <a:rPr lang="hi-IN" sz="2000" dirty="0">
                <a:solidFill>
                  <a:schemeClr val="bg1"/>
                </a:solidFill>
              </a:rPr>
              <a:t>हानिकारक किटाणुलाइ निर्मुल पार्ने र चाउरिपनालाइ पनि कम गर्नमा </a:t>
            </a:r>
            <a:r>
              <a:rPr lang="hi-IN" sz="2000" dirty="0" smtClean="0">
                <a:solidFill>
                  <a:schemeClr val="bg1"/>
                </a:solidFill>
              </a:rPr>
              <a:t>बहुउपयोगकारी </a:t>
            </a:r>
            <a:r>
              <a:rPr lang="hi-IN" sz="2000" dirty="0">
                <a:solidFill>
                  <a:schemeClr val="bg1"/>
                </a:solidFill>
              </a:rPr>
              <a:t>रहेको छ । </a:t>
            </a:r>
            <a:endParaRPr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567448" cy="119773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Bio- glow face wash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15" y="0"/>
            <a:ext cx="2571482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Aqua, </a:t>
            </a:r>
            <a:r>
              <a:rPr lang="en-US" dirty="0" err="1" smtClean="0">
                <a:solidFill>
                  <a:schemeClr val="bg1"/>
                </a:solidFill>
              </a:rPr>
              <a:t>Decyl</a:t>
            </a:r>
            <a:r>
              <a:rPr lang="en-US" dirty="0" smtClean="0">
                <a:solidFill>
                  <a:schemeClr val="bg1"/>
                </a:solidFill>
              </a:rPr>
              <a:t>, Vitamin E, Vitamin B5, Almond Oil, </a:t>
            </a:r>
            <a:r>
              <a:rPr lang="en-US" dirty="0" err="1" smtClean="0">
                <a:solidFill>
                  <a:schemeClr val="bg1"/>
                </a:solidFill>
              </a:rPr>
              <a:t>Keshar</a:t>
            </a:r>
            <a:r>
              <a:rPr lang="en-US" dirty="0" smtClean="0">
                <a:solidFill>
                  <a:schemeClr val="bg1"/>
                </a:solidFill>
              </a:rPr>
              <a:t> Extract, Cucumber Extract, Rose </a:t>
            </a:r>
            <a:r>
              <a:rPr lang="en-US" dirty="0">
                <a:solidFill>
                  <a:schemeClr val="bg1"/>
                </a:solidFill>
              </a:rPr>
              <a:t>marry </a:t>
            </a:r>
            <a:r>
              <a:rPr lang="en-US" dirty="0" smtClean="0">
                <a:solidFill>
                  <a:schemeClr val="bg1"/>
                </a:solidFill>
              </a:rPr>
              <a:t>Extract, etc.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 noGrp="1"/>
          </p:cNvSpPr>
          <p:nvPr/>
        </p:nvSpPr>
        <p:spPr>
          <a:xfrm>
            <a:off x="92650" y="1320085"/>
            <a:ext cx="4530866" cy="553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/>
              <a:buChar char="•"/>
              <a:defRPr sz="1600" b="0"/>
            </a:pPr>
            <a:r>
              <a:rPr lang="hi-IN" sz="1800" dirty="0" smtClean="0">
                <a:solidFill>
                  <a:schemeClr val="bg1"/>
                </a:solidFill>
              </a:rPr>
              <a:t>यो </a:t>
            </a:r>
            <a:r>
              <a:rPr lang="hi-IN" sz="1800" dirty="0">
                <a:solidFill>
                  <a:schemeClr val="bg1"/>
                </a:solidFill>
              </a:rPr>
              <a:t>फेसवास </a:t>
            </a:r>
            <a:r>
              <a:rPr lang="hi-IN" sz="1800" dirty="0" smtClean="0">
                <a:solidFill>
                  <a:schemeClr val="bg1"/>
                </a:solidFill>
              </a:rPr>
              <a:t>१००</a:t>
            </a:r>
            <a:r>
              <a:rPr lang="hi-IN" sz="1800" dirty="0">
                <a:solidFill>
                  <a:schemeClr val="bg1"/>
                </a:solidFill>
              </a:rPr>
              <a:t>% </a:t>
            </a:r>
            <a:r>
              <a:rPr lang="hi-IN" sz="1800" dirty="0" smtClean="0">
                <a:solidFill>
                  <a:schemeClr val="bg1"/>
                </a:solidFill>
              </a:rPr>
              <a:t>साबुन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 smtClean="0">
                <a:solidFill>
                  <a:schemeClr val="bg1"/>
                </a:solidFill>
              </a:rPr>
              <a:t>मुक्त</a:t>
            </a:r>
            <a:r>
              <a:rPr lang="hi-IN" sz="1800" dirty="0">
                <a:solidFill>
                  <a:schemeClr val="bg1"/>
                </a:solidFill>
              </a:rPr>
              <a:t>, </a:t>
            </a:r>
            <a:r>
              <a:rPr lang="hi-IN" sz="1800" dirty="0" smtClean="0">
                <a:solidFill>
                  <a:schemeClr val="bg1"/>
                </a:solidFill>
              </a:rPr>
              <a:t>सल्फेट</a:t>
            </a:r>
            <a:r>
              <a:rPr lang="hi-IN" sz="1800" dirty="0">
                <a:solidFill>
                  <a:schemeClr val="bg1"/>
                </a:solidFill>
              </a:rPr>
              <a:t> मुक्त</a:t>
            </a:r>
            <a:r>
              <a:rPr lang="hi-IN" sz="1800" dirty="0" smtClean="0">
                <a:solidFill>
                  <a:schemeClr val="bg1"/>
                </a:solidFill>
              </a:rPr>
              <a:t>, </a:t>
            </a:r>
            <a:r>
              <a:rPr lang="en-US" sz="1800" dirty="0">
                <a:solidFill>
                  <a:schemeClr val="bg1"/>
                </a:solidFill>
              </a:rPr>
              <a:t>phthalates </a:t>
            </a:r>
            <a:r>
              <a:rPr lang="hi-IN" sz="1800" dirty="0">
                <a:solidFill>
                  <a:schemeClr val="bg1"/>
                </a:solidFill>
              </a:rPr>
              <a:t>मुक्त</a:t>
            </a:r>
            <a:r>
              <a:rPr lang="hi-IN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र </a:t>
            </a:r>
            <a:r>
              <a:rPr lang="en-US" sz="1800" dirty="0">
                <a:solidFill>
                  <a:schemeClr val="bg1"/>
                </a:solidFill>
              </a:rPr>
              <a:t>P</a:t>
            </a:r>
            <a:r>
              <a:rPr lang="en-US" sz="1800" dirty="0" smtClean="0">
                <a:solidFill>
                  <a:schemeClr val="bg1"/>
                </a:solidFill>
              </a:rPr>
              <a:t>araben </a:t>
            </a:r>
            <a:r>
              <a:rPr lang="hi-IN" sz="1800" dirty="0" smtClean="0">
                <a:solidFill>
                  <a:schemeClr val="bg1"/>
                </a:solidFill>
              </a:rPr>
              <a:t>मुक्त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छ जसले</a:t>
            </a:r>
            <a:r>
              <a:rPr lang="hi-IN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तपाईंको अनुहार बिस्तारै सफा गरि अनुहारमा हुने </a:t>
            </a:r>
            <a:r>
              <a:rPr lang="hi-IN" sz="1800" dirty="0" smtClean="0">
                <a:solidFill>
                  <a:schemeClr val="bg1"/>
                </a:solidFill>
              </a:rPr>
              <a:t>चिल्लोपनलाइ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कम </a:t>
            </a:r>
            <a:r>
              <a:rPr lang="hi-IN" sz="1800" dirty="0" smtClean="0">
                <a:solidFill>
                  <a:schemeClr val="bg1"/>
                </a:solidFill>
              </a:rPr>
              <a:t>गर्दछ।</a:t>
            </a:r>
            <a:endParaRPr sz="20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यसले साबुनको जस्तो तपाइको अनुहारलाइ सुख्खा र तनक्क </a:t>
            </a:r>
            <a:r>
              <a:rPr lang="hi-IN" sz="1800" dirty="0" smtClean="0">
                <a:solidFill>
                  <a:schemeClr val="bg1"/>
                </a:solidFill>
              </a:rPr>
              <a:t>पार्दैन</a:t>
            </a:r>
            <a:r>
              <a:rPr lang="en-US" sz="1800" dirty="0" smtClean="0">
                <a:solidFill>
                  <a:schemeClr val="bg1"/>
                </a:solidFill>
              </a:rPr>
              <a:t>,</a:t>
            </a:r>
            <a:endParaRPr sz="2000" dirty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यसमा रहेको रोजमेरिले छालाको लचकता बढाउनुको साथै छालाको नमिलाइ कायम् </a:t>
            </a:r>
            <a:r>
              <a:rPr lang="hi-IN" sz="1800" dirty="0" smtClean="0">
                <a:solidFill>
                  <a:schemeClr val="bg1"/>
                </a:solidFill>
              </a:rPr>
              <a:t>राख्दछ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  <a:endParaRPr sz="20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/>
              <a:buChar char="•"/>
              <a:defRPr sz="1600" b="0"/>
            </a:pPr>
            <a:r>
              <a:rPr lang="hi-IN" sz="1800" dirty="0">
                <a:solidFill>
                  <a:schemeClr val="bg1"/>
                </a:solidFill>
              </a:rPr>
              <a:t>काक्रामा रहेका महत्वपुर्ण र उपयोगि पोषणले छालालाइ शितलता प्रदान् </a:t>
            </a:r>
            <a:r>
              <a:rPr lang="hi-IN" sz="1800" dirty="0" smtClean="0">
                <a:solidFill>
                  <a:schemeClr val="bg1"/>
                </a:solidFill>
              </a:rPr>
              <a:t>गर्दछ</a:t>
            </a:r>
            <a:r>
              <a:rPr lang="en-US" sz="1800" dirty="0" smtClean="0">
                <a:solidFill>
                  <a:schemeClr val="bg1"/>
                </a:solidFill>
              </a:rPr>
              <a:t>, 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/>
              <a:buChar char="•"/>
              <a:defRPr sz="1600" b="0"/>
            </a:pPr>
            <a:r>
              <a:rPr lang="hi-IN" sz="1800" dirty="0">
                <a:solidFill>
                  <a:schemeClr val="bg1"/>
                </a:solidFill>
              </a:rPr>
              <a:t>केशरमा </a:t>
            </a:r>
            <a:r>
              <a:rPr lang="hi-IN" sz="1800" dirty="0" smtClean="0">
                <a:solidFill>
                  <a:schemeClr val="bg1"/>
                </a:solidFill>
              </a:rPr>
              <a:t>छालालाइ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उज्यालो र चमकदार पार्ने गुण रहेको </a:t>
            </a:r>
            <a:r>
              <a:rPr lang="hi-IN" sz="1800" dirty="0" smtClean="0">
                <a:solidFill>
                  <a:schemeClr val="bg1"/>
                </a:solidFill>
              </a:rPr>
              <a:t>हुन्छ</a:t>
            </a:r>
            <a:r>
              <a:rPr lang="en-US" sz="1800" dirty="0" smtClean="0">
                <a:solidFill>
                  <a:schemeClr val="bg1"/>
                </a:solidFill>
              </a:rPr>
              <a:t>,</a:t>
            </a:r>
          </a:p>
          <a:p>
            <a:pPr marL="285750" indent="-28575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>
                <a:solidFill>
                  <a:schemeClr val="bg1"/>
                </a:solidFill>
              </a:rPr>
              <a:t>बदामको तेलमा छालाको रङ्गमा परिवर्तन ल्याउनुको साथै छालालाइ सफा राख्ने गुण हुनेगर्दछ</a:t>
            </a:r>
            <a:r>
              <a:rPr sz="1800" dirty="0" smtClean="0">
                <a:solidFill>
                  <a:schemeClr val="bg1"/>
                </a:solidFill>
              </a:rPr>
              <a:t> 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40333" y="2854713"/>
            <a:ext cx="3666186" cy="36018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 smtClean="0">
                <a:solidFill>
                  <a:schemeClr val="bg1"/>
                </a:solidFill>
              </a:rPr>
              <a:t>आँखासंग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सम्पर्क हुनबाट जोगाउनुहोस्, यदि सम्पर्क भएको खन्डमा सफा पानिले </a:t>
            </a:r>
            <a:r>
              <a:rPr lang="hi-IN" dirty="0" smtClean="0">
                <a:solidFill>
                  <a:schemeClr val="bg1"/>
                </a:solidFill>
              </a:rPr>
              <a:t>धुनुहोस्।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0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28811" cy="153258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BIO- WHITE FACE SCRUB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5079" y="160986"/>
            <a:ext cx="2576639" cy="651027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Aqua, Perfume, Glycerin, Vitamin E, Vitamin B5, </a:t>
            </a:r>
            <a:r>
              <a:rPr lang="en-US" dirty="0" err="1" smtClean="0">
                <a:solidFill>
                  <a:schemeClr val="bg1"/>
                </a:solidFill>
              </a:rPr>
              <a:t>Kesar</a:t>
            </a:r>
            <a:r>
              <a:rPr lang="en-US" dirty="0" smtClean="0">
                <a:solidFill>
                  <a:schemeClr val="bg1"/>
                </a:solidFill>
              </a:rPr>
              <a:t> Extract, </a:t>
            </a:r>
            <a:r>
              <a:rPr lang="en-US" dirty="0" err="1" smtClean="0">
                <a:solidFill>
                  <a:schemeClr val="bg1"/>
                </a:solidFill>
              </a:rPr>
              <a:t>Cetyl</a:t>
            </a:r>
            <a:r>
              <a:rPr lang="en-US" dirty="0" smtClean="0">
                <a:solidFill>
                  <a:schemeClr val="bg1"/>
                </a:solidFill>
              </a:rPr>
              <a:t> alcohol, Wheat </a:t>
            </a:r>
            <a:r>
              <a:rPr lang="en-US" dirty="0">
                <a:solidFill>
                  <a:schemeClr val="bg1"/>
                </a:solidFill>
              </a:rPr>
              <a:t>germ </a:t>
            </a:r>
            <a:r>
              <a:rPr lang="en-US" dirty="0" smtClean="0">
                <a:solidFill>
                  <a:schemeClr val="bg1"/>
                </a:solidFill>
              </a:rPr>
              <a:t>oil, </a:t>
            </a:r>
            <a:r>
              <a:rPr lang="en-US" dirty="0" err="1" smtClean="0">
                <a:solidFill>
                  <a:schemeClr val="bg1"/>
                </a:solidFill>
              </a:rPr>
              <a:t>Polysorbate</a:t>
            </a:r>
            <a:r>
              <a:rPr lang="en-US" dirty="0" smtClean="0">
                <a:solidFill>
                  <a:schemeClr val="bg1"/>
                </a:solidFill>
              </a:rPr>
              <a:t> 20, Carrot </a:t>
            </a:r>
            <a:r>
              <a:rPr lang="en-US" dirty="0">
                <a:solidFill>
                  <a:schemeClr val="bg1"/>
                </a:solidFill>
              </a:rPr>
              <a:t>seed </a:t>
            </a:r>
            <a:r>
              <a:rPr lang="en-US" dirty="0" smtClean="0">
                <a:solidFill>
                  <a:schemeClr val="bg1"/>
                </a:solidFill>
              </a:rPr>
              <a:t>oil, etc.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92650" y="1320085"/>
            <a:ext cx="4530866" cy="524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उच्च गुणस्तर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सबै प्रकारको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छालाको लागी </a:t>
            </a:r>
            <a:r>
              <a:rPr lang="hi-IN" sz="2000" dirty="0" smtClean="0">
                <a:solidFill>
                  <a:schemeClr val="bg1"/>
                </a:solidFill>
              </a:rPr>
              <a:t>उपयोगि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 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१००</a:t>
            </a:r>
            <a:r>
              <a:rPr lang="hi-IN" sz="2000" dirty="0">
                <a:solidFill>
                  <a:schemeClr val="bg1"/>
                </a:solidFill>
              </a:rPr>
              <a:t>% साबुन मुक्त, सल्फेट मुक्त, </a:t>
            </a:r>
            <a:r>
              <a:rPr lang="en-US" sz="2000" dirty="0">
                <a:solidFill>
                  <a:schemeClr val="bg1"/>
                </a:solidFill>
              </a:rPr>
              <a:t>phthalates </a:t>
            </a:r>
            <a:r>
              <a:rPr lang="hi-IN" sz="2000" dirty="0">
                <a:solidFill>
                  <a:schemeClr val="bg1"/>
                </a:solidFill>
              </a:rPr>
              <a:t>मुक्त र </a:t>
            </a:r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araben </a:t>
            </a:r>
            <a:r>
              <a:rPr lang="hi-IN" sz="2000" dirty="0">
                <a:solidFill>
                  <a:schemeClr val="bg1"/>
                </a:solidFill>
              </a:rPr>
              <a:t>मुक्त छ जसले छालाको बिभिन्न समस्याहरुलाइ कम गरि छालालाइ युवामय चमक प्रदान </a:t>
            </a:r>
            <a:r>
              <a:rPr lang="hi-IN" sz="2000" dirty="0" smtClean="0">
                <a:solidFill>
                  <a:schemeClr val="bg1"/>
                </a:solidFill>
              </a:rPr>
              <a:t>गर्दछ</a:t>
            </a:r>
            <a:r>
              <a:rPr lang="en-US" sz="2000" dirty="0" smtClean="0">
                <a:solidFill>
                  <a:schemeClr val="bg1"/>
                </a:solidFill>
              </a:rPr>
              <a:t> , 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गाजरको र गहुको बिउको तेलले मृत छालाका कोषहरुका साथै काला छिद्रहरुलाइ बिस्तारै हटाएर छालालाइ नरम् </a:t>
            </a:r>
            <a:r>
              <a:rPr lang="hi-IN" sz="2000" dirty="0" smtClean="0">
                <a:solidFill>
                  <a:schemeClr val="bg1"/>
                </a:solidFill>
              </a:rPr>
              <a:t>राख्दछ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hi-IN" sz="2000" dirty="0">
                <a:solidFill>
                  <a:schemeClr val="bg1"/>
                </a:solidFill>
              </a:rPr>
              <a:t>यसमा छालालाइ जवान राख्ने गुणपनि रहेको छ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केशरमा </a:t>
            </a:r>
            <a:r>
              <a:rPr lang="hi-IN" sz="2000" dirty="0">
                <a:solidFill>
                  <a:schemeClr val="bg1"/>
                </a:solidFill>
              </a:rPr>
              <a:t>छालालाइ उज्यालो र चमकदार पार्ने गुण रहेको हुन्छ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330486" y="3509493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 सम्पर्क हुनबाट जोगाउनुहोस्, यदि सम्पर्क भएको खन्डमा सफा पानिले धुनुहोस्।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40" y="103363"/>
            <a:ext cx="9905998" cy="1478570"/>
          </a:xfrm>
        </p:spPr>
        <p:txBody>
          <a:bodyPr/>
          <a:lstStyle/>
          <a:p>
            <a:r>
              <a:rPr lang="hi-IN" dirty="0">
                <a:solidFill>
                  <a:srgbClr val="FF0000"/>
                </a:solidFill>
              </a:rPr>
              <a:t>हामी को हौ 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440" y="1581933"/>
            <a:ext cx="12083560" cy="5175706"/>
          </a:xfrm>
        </p:spPr>
        <p:txBody>
          <a:bodyPr>
            <a:normAutofit/>
          </a:bodyPr>
          <a:lstStyle/>
          <a:p>
            <a:r>
              <a:rPr lang="hi-IN" dirty="0">
                <a:solidFill>
                  <a:schemeClr val="bg1"/>
                </a:solidFill>
              </a:rPr>
              <a:t>नेपाल प्रत्यक्ष बिक्री ऐन अन्तर्गत लाइसेन्स प्राप्त </a:t>
            </a:r>
            <a:r>
              <a:rPr lang="hi-IN" dirty="0" smtClean="0">
                <a:solidFill>
                  <a:schemeClr val="bg1"/>
                </a:solidFill>
              </a:rPr>
              <a:t>कम्पनी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chemeClr val="bg1"/>
                </a:solidFill>
              </a:rPr>
              <a:t>नेपाल प्रत्यक्ष बिक्री संघ (एनडीएसए) को </a:t>
            </a:r>
            <a:r>
              <a:rPr lang="hi-IN" dirty="0" smtClean="0">
                <a:solidFill>
                  <a:schemeClr val="bg1"/>
                </a:solidFill>
              </a:rPr>
              <a:t>सदस्य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 smtClean="0">
                <a:solidFill>
                  <a:schemeClr val="bg1"/>
                </a:solidFill>
              </a:rPr>
              <a:t>रहेको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 smtClean="0">
                <a:solidFill>
                  <a:schemeClr val="bg1"/>
                </a:solidFill>
              </a:rPr>
              <a:t>बालाजु-16</a:t>
            </a:r>
            <a:r>
              <a:rPr lang="hi-IN" dirty="0">
                <a:solidFill>
                  <a:schemeClr val="bg1"/>
                </a:solidFill>
              </a:rPr>
              <a:t>, </a:t>
            </a:r>
            <a:r>
              <a:rPr lang="hi-IN" dirty="0" smtClean="0">
                <a:solidFill>
                  <a:schemeClr val="bg1"/>
                </a:solidFill>
              </a:rPr>
              <a:t>काठमाण्डुमा प्रमुख </a:t>
            </a:r>
            <a:r>
              <a:rPr lang="hi-IN" dirty="0">
                <a:solidFill>
                  <a:schemeClr val="bg1"/>
                </a:solidFill>
              </a:rPr>
              <a:t>कार्यालय </a:t>
            </a:r>
            <a:r>
              <a:rPr lang="hi-IN" dirty="0" smtClean="0">
                <a:solidFill>
                  <a:schemeClr val="bg1"/>
                </a:solidFill>
              </a:rPr>
              <a:t>रहेको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chemeClr val="bg1"/>
                </a:solidFill>
              </a:rPr>
              <a:t>नेपालको प्रमुख शहरहरुमा रहेका हाम्रो </a:t>
            </a:r>
            <a:r>
              <a:rPr lang="hi-IN" dirty="0" smtClean="0">
                <a:solidFill>
                  <a:schemeClr val="bg1"/>
                </a:solidFill>
              </a:rPr>
              <a:t>बिक्री कक्षमा </a:t>
            </a:r>
            <a:r>
              <a:rPr lang="hi-IN" dirty="0">
                <a:solidFill>
                  <a:schemeClr val="bg1"/>
                </a:solidFill>
              </a:rPr>
              <a:t>तपाईंहरुलाई हार्दिक स्वागत छ </a:t>
            </a:r>
            <a:r>
              <a:rPr lang="hi-IN" dirty="0" smtClean="0">
                <a:solidFill>
                  <a:schemeClr val="bg1"/>
                </a:solidFill>
              </a:rPr>
              <a:t>।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chemeClr val="bg1"/>
                </a:solidFill>
              </a:rPr>
              <a:t>हामी नेपालको विभिन्न प्रमुख स्थानमा हाम्रो काउन्टर </a:t>
            </a:r>
            <a:r>
              <a:rPr lang="hi-IN" dirty="0" smtClean="0">
                <a:solidFill>
                  <a:schemeClr val="bg1"/>
                </a:solidFill>
              </a:rPr>
              <a:t>विस्तार </a:t>
            </a:r>
            <a:r>
              <a:rPr lang="hi-IN" dirty="0">
                <a:solidFill>
                  <a:schemeClr val="bg1"/>
                </a:solidFill>
              </a:rPr>
              <a:t>गर्ने </a:t>
            </a:r>
            <a:r>
              <a:rPr lang="hi-IN" dirty="0" smtClean="0">
                <a:solidFill>
                  <a:schemeClr val="bg1"/>
                </a:solidFill>
              </a:rPr>
              <a:t>पक्षमा </a:t>
            </a:r>
            <a:r>
              <a:rPr lang="hi-IN" dirty="0">
                <a:solidFill>
                  <a:schemeClr val="bg1"/>
                </a:solidFill>
              </a:rPr>
              <a:t>छौं। हाम्रो वेबसाइट </a:t>
            </a:r>
            <a:r>
              <a:rPr lang="en-US" dirty="0">
                <a:solidFill>
                  <a:schemeClr val="bg1"/>
                </a:solidFill>
              </a:rPr>
              <a:t>https://globaloriensnepal.com/ </a:t>
            </a:r>
            <a:r>
              <a:rPr lang="hi-IN" dirty="0">
                <a:solidFill>
                  <a:schemeClr val="bg1"/>
                </a:solidFill>
              </a:rPr>
              <a:t>को माध्यमबाट जानकारी पाउन हुन बिनम्र अनुरोध छ।</a:t>
            </a:r>
          </a:p>
          <a:p>
            <a:r>
              <a:rPr lang="hi-IN" dirty="0">
                <a:solidFill>
                  <a:schemeClr val="bg1"/>
                </a:solidFill>
              </a:rPr>
              <a:t>अन्तर्राष्ट्रिय निर्यातकर्ता कम्पनी विजयानी न्युट्रासुटिकल </a:t>
            </a:r>
            <a:r>
              <a:rPr lang="hi-IN" dirty="0" smtClean="0">
                <a:solidFill>
                  <a:schemeClr val="bg1"/>
                </a:solidFill>
              </a:rPr>
              <a:t>र </a:t>
            </a:r>
            <a:r>
              <a:rPr lang="hi-IN" dirty="0">
                <a:solidFill>
                  <a:schemeClr val="bg1"/>
                </a:solidFill>
              </a:rPr>
              <a:t>स्थानीय प्रख्यात उत्पादक कम्पनीहरूसँग यस कम्पनिको सहकार्य रहेको </a:t>
            </a:r>
            <a:r>
              <a:rPr lang="hi-IN" dirty="0" smtClean="0">
                <a:solidFill>
                  <a:schemeClr val="bg1"/>
                </a:solidFill>
              </a:rPr>
              <a:t>छ।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chemeClr val="bg1"/>
                </a:solidFill>
              </a:rPr>
              <a:t>आधुनिक वैज्ञानिक आरएन्डडी टीमद्वारा सुसज्जित स्वयं निर्माण </a:t>
            </a:r>
            <a:r>
              <a:rPr lang="hi-IN" dirty="0" smtClean="0">
                <a:solidFill>
                  <a:schemeClr val="bg1"/>
                </a:solidFill>
              </a:rPr>
              <a:t>इकाई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रहेको छ ।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5471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13395" cy="155834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Ori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Antifrizz</a:t>
            </a:r>
            <a:r>
              <a:rPr lang="en-US" dirty="0" smtClean="0">
                <a:solidFill>
                  <a:srgbClr val="FF0000"/>
                </a:solidFill>
              </a:rPr>
              <a:t> 2 step shampoo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99" y="281925"/>
            <a:ext cx="4026280" cy="657607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Amala</a:t>
            </a:r>
            <a:r>
              <a:rPr lang="en-US" dirty="0" smtClean="0">
                <a:solidFill>
                  <a:schemeClr val="bg1"/>
                </a:solidFill>
              </a:rPr>
              <a:t>, Perfume, </a:t>
            </a:r>
            <a:r>
              <a:rPr lang="en-US" dirty="0" err="1" smtClean="0">
                <a:solidFill>
                  <a:schemeClr val="bg1"/>
                </a:solidFill>
              </a:rPr>
              <a:t>Sikakai</a:t>
            </a:r>
            <a:r>
              <a:rPr lang="en-US" dirty="0" smtClean="0">
                <a:solidFill>
                  <a:schemeClr val="bg1"/>
                </a:solidFill>
              </a:rPr>
              <a:t>, Glycerin, Olive oil, </a:t>
            </a:r>
            <a:r>
              <a:rPr lang="en-US" dirty="0" err="1" smtClean="0">
                <a:solidFill>
                  <a:schemeClr val="bg1"/>
                </a:solidFill>
              </a:rPr>
              <a:t>Argan</a:t>
            </a:r>
            <a:r>
              <a:rPr lang="en-US" dirty="0" smtClean="0">
                <a:solidFill>
                  <a:schemeClr val="bg1"/>
                </a:solidFill>
              </a:rPr>
              <a:t> oil, Citric acid, </a:t>
            </a:r>
            <a:r>
              <a:rPr lang="en-US" dirty="0" err="1" smtClean="0">
                <a:solidFill>
                  <a:schemeClr val="bg1"/>
                </a:solidFill>
              </a:rPr>
              <a:t>Sarcosinate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Proteol</a:t>
            </a:r>
            <a:r>
              <a:rPr lang="en-US" dirty="0" smtClean="0">
                <a:solidFill>
                  <a:schemeClr val="bg1"/>
                </a:solidFill>
              </a:rPr>
              <a:t> APL, D-</a:t>
            </a:r>
            <a:r>
              <a:rPr lang="en-US" dirty="0" err="1" smtClean="0">
                <a:solidFill>
                  <a:schemeClr val="bg1"/>
                </a:solidFill>
              </a:rPr>
              <a:t>Panthenol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Niacinamide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Thuja</a:t>
            </a:r>
            <a:r>
              <a:rPr lang="en-US" dirty="0" smtClean="0">
                <a:solidFill>
                  <a:schemeClr val="bg1"/>
                </a:solidFill>
              </a:rPr>
              <a:t> Extract, </a:t>
            </a:r>
            <a:r>
              <a:rPr lang="en-US" dirty="0" err="1" smtClean="0">
                <a:solidFill>
                  <a:schemeClr val="bg1"/>
                </a:solidFill>
              </a:rPr>
              <a:t>Provitamin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B5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50" y="1188389"/>
            <a:ext cx="5322916" cy="553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उच्च गुणस्तर </a:t>
            </a:r>
            <a:r>
              <a:rPr lang="hi-IN" sz="2000" dirty="0" smtClean="0">
                <a:solidFill>
                  <a:schemeClr val="bg1"/>
                </a:solidFill>
              </a:rPr>
              <a:t>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सबै </a:t>
            </a:r>
            <a:r>
              <a:rPr lang="hi-IN" sz="2000" dirty="0">
                <a:solidFill>
                  <a:schemeClr val="bg1"/>
                </a:solidFill>
              </a:rPr>
              <a:t>प्रकारको छालाको लागी </a:t>
            </a:r>
            <a:r>
              <a:rPr lang="hi-IN" sz="2000" dirty="0" smtClean="0">
                <a:solidFill>
                  <a:schemeClr val="bg1"/>
                </a:solidFill>
              </a:rPr>
              <a:t>उपयोगि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 ।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ओरी– एन्टिफ्रिज टु स्टेप स्याम्पू नसुक्ने, ताजगीदायक, कन्डिशनिंग र तत्काल एन्टि–फ्रिज थेरापी प्रदान गर्ने </a:t>
            </a:r>
            <a:r>
              <a:rPr lang="en-US" sz="2000" dirty="0" err="1" smtClean="0">
                <a:solidFill>
                  <a:schemeClr val="bg1"/>
                </a:solidFill>
              </a:rPr>
              <a:t>pthalates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मुक्त, </a:t>
            </a:r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araben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मुक्त, </a:t>
            </a:r>
            <a:r>
              <a:rPr lang="en-US" sz="2000" dirty="0" smtClean="0">
                <a:solidFill>
                  <a:schemeClr val="bg1"/>
                </a:solidFill>
              </a:rPr>
              <a:t>SLS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मुक्त र </a:t>
            </a:r>
            <a:r>
              <a:rPr lang="en-US" sz="2000" dirty="0" smtClean="0">
                <a:solidFill>
                  <a:schemeClr val="bg1"/>
                </a:solidFill>
              </a:rPr>
              <a:t>SLES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मुक्त छ ।</a:t>
            </a:r>
          </a:p>
          <a:p>
            <a:pPr algn="l">
              <a:lnSpc>
                <a:spcPct val="110000"/>
              </a:lnSpc>
              <a:spcBef>
                <a:spcPts val="300"/>
              </a:spcBef>
              <a:buSzPct val="100000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 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थूजा एक्स्ट्र्याक्ट जुन आदर्श मोइटि हो, यसले कपाल झर्ने समस्याको समाधान गर्छ । कपालको बृद्धिलाई बढावा दिन्छ ।  </a:t>
            </a:r>
          </a:p>
          <a:p>
            <a:pPr algn="l">
              <a:lnSpc>
                <a:spcPct val="110000"/>
              </a:lnSpc>
              <a:spcBef>
                <a:spcPts val="300"/>
              </a:spcBef>
              <a:buSzPct val="100000"/>
              <a:defRPr sz="1600" b="0"/>
            </a:pPr>
            <a:endParaRPr lang="hi-IN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अर्गानिक शिया बटर र प्रो भिटामिन </a:t>
            </a:r>
            <a:r>
              <a:rPr lang="hi-IN" sz="2000" dirty="0" smtClean="0">
                <a:solidFill>
                  <a:schemeClr val="bg1"/>
                </a:solidFill>
              </a:rPr>
              <a:t>बी</a:t>
            </a:r>
            <a:r>
              <a:rPr lang="en-US" sz="2000" dirty="0" smtClean="0">
                <a:solidFill>
                  <a:schemeClr val="bg1"/>
                </a:solidFill>
              </a:rPr>
              <a:t> 6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ले कपाललाइ ओसिलो बनाउँछ । पोषण प्रदान गरी कपालको कोमलता, लचिलोपन र बलियोपनलाई सुनिश्चित गर्दछ । </a:t>
            </a:r>
          </a:p>
          <a:p>
            <a:pPr algn="l">
              <a:lnSpc>
                <a:spcPct val="110000"/>
              </a:lnSpc>
              <a:spcBef>
                <a:spcPts val="300"/>
              </a:spcBef>
              <a:buSzPct val="100000"/>
              <a:defRPr sz="1600" b="0"/>
            </a:pPr>
            <a:endParaRPr lang="hi-IN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अमलाबाट निर्मित </a:t>
            </a:r>
            <a:r>
              <a:rPr lang="en-US" sz="2000" dirty="0" smtClean="0">
                <a:solidFill>
                  <a:schemeClr val="bg1"/>
                </a:solidFill>
              </a:rPr>
              <a:t>Collagen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ले कपाललाई बलियो बनाउँदछ ।</a:t>
            </a:r>
            <a:r>
              <a:rPr lang="hi-IN" sz="2000" dirty="0">
                <a:solidFill>
                  <a:srgbClr val="FFFF00"/>
                </a:solidFill>
              </a:rPr>
              <a:t> 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3509493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 सम्पर्क हुनबाट जोगाउनुहोस्, यदि सम्पर्क भएको खन्डमा सफा पानिले धुनुहोस्।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245476" cy="1300766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Ori</a:t>
            </a:r>
            <a:r>
              <a:rPr lang="en-US" dirty="0" smtClean="0">
                <a:solidFill>
                  <a:srgbClr val="FF0000"/>
                </a:solidFill>
              </a:rPr>
              <a:t>- dent toothpaste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16" y="141669"/>
            <a:ext cx="3706970" cy="6716331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Basil, </a:t>
            </a:r>
            <a:r>
              <a:rPr lang="en-US" dirty="0" err="1" smtClean="0">
                <a:solidFill>
                  <a:schemeClr val="bg1"/>
                </a:solidFill>
              </a:rPr>
              <a:t>Neem</a:t>
            </a:r>
            <a:r>
              <a:rPr lang="en-US" dirty="0" smtClean="0">
                <a:solidFill>
                  <a:schemeClr val="bg1"/>
                </a:solidFill>
              </a:rPr>
              <a:t>, Fennel, Clove oil, Gel Base, Cinnamon, Camphor oil, </a:t>
            </a:r>
            <a:r>
              <a:rPr lang="en-US" dirty="0" err="1" smtClean="0">
                <a:solidFill>
                  <a:schemeClr val="bg1"/>
                </a:solidFill>
              </a:rPr>
              <a:t>Babool</a:t>
            </a:r>
            <a:r>
              <a:rPr lang="en-US" dirty="0" smtClean="0">
                <a:solidFill>
                  <a:schemeClr val="bg1"/>
                </a:solidFill>
              </a:rPr>
              <a:t> extract, Peppermint oil, </a:t>
            </a:r>
            <a:r>
              <a:rPr lang="en-US" dirty="0" err="1" smtClean="0">
                <a:solidFill>
                  <a:schemeClr val="bg1"/>
                </a:solidFill>
              </a:rPr>
              <a:t>Bajradanti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50" y="1320086"/>
            <a:ext cx="4530866" cy="4378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उच्च </a:t>
            </a:r>
            <a:r>
              <a:rPr lang="hi-IN" sz="2000" dirty="0" smtClean="0">
                <a:solidFill>
                  <a:schemeClr val="bg1"/>
                </a:solidFill>
              </a:rPr>
              <a:t>गुणस्तरयुक्त्त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 ।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ओरी–डेन्ट </a:t>
            </a:r>
            <a:r>
              <a:rPr lang="hi-IN" sz="2000" dirty="0">
                <a:solidFill>
                  <a:schemeClr val="bg1"/>
                </a:solidFill>
              </a:rPr>
              <a:t>मन्जन शुद्ध शाहाकारी मन्जन हो 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यो पूर्ण रुपमा </a:t>
            </a:r>
            <a:r>
              <a:rPr lang="hi-IN" sz="2000" dirty="0" smtClean="0">
                <a:solidFill>
                  <a:schemeClr val="bg1"/>
                </a:solidFill>
              </a:rPr>
              <a:t>क्ट्राइक्लोसान </a:t>
            </a:r>
            <a:r>
              <a:rPr lang="hi-IN" sz="2000" dirty="0">
                <a:solidFill>
                  <a:schemeClr val="bg1"/>
                </a:solidFill>
              </a:rPr>
              <a:t>मुक्त छ 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r>
              <a:rPr lang="hi-IN" sz="2000" dirty="0">
                <a:solidFill>
                  <a:schemeClr val="bg1"/>
                </a:solidFill>
              </a:rPr>
              <a:t> यसलाइ </a:t>
            </a:r>
            <a:r>
              <a:rPr lang="hi-IN" sz="2000" dirty="0" smtClean="0">
                <a:solidFill>
                  <a:schemeClr val="bg1"/>
                </a:solidFill>
              </a:rPr>
              <a:t>धेरै </a:t>
            </a:r>
            <a:r>
              <a:rPr lang="hi-IN" sz="2000" dirty="0">
                <a:solidFill>
                  <a:schemeClr val="bg1"/>
                </a:solidFill>
              </a:rPr>
              <a:t>जडीबुटीहरूको मिश्रणको साथ बनाइएको छ </a:t>
            </a:r>
            <a:r>
              <a:rPr lang="hi-IN" sz="2000" dirty="0" smtClean="0">
                <a:solidFill>
                  <a:schemeClr val="bg1"/>
                </a:solidFill>
              </a:rPr>
              <a:t>जसले </a:t>
            </a:r>
            <a:r>
              <a:rPr lang="hi-IN" sz="2000" dirty="0">
                <a:solidFill>
                  <a:schemeClr val="bg1"/>
                </a:solidFill>
              </a:rPr>
              <a:t>दाँतलाई मजवुत, चमकदार र </a:t>
            </a:r>
            <a:r>
              <a:rPr lang="hi-IN" sz="2000" dirty="0" smtClean="0">
                <a:solidFill>
                  <a:schemeClr val="bg1"/>
                </a:solidFill>
              </a:rPr>
              <a:t>गिजाहरू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स्वस्थ</a:t>
            </a:r>
            <a:r>
              <a:rPr lang="hi-IN" sz="2000" dirty="0" smtClean="0">
                <a:solidFill>
                  <a:schemeClr val="bg1"/>
                </a:solidFill>
              </a:rPr>
              <a:t> बनाउन </a:t>
            </a:r>
            <a:r>
              <a:rPr lang="hi-IN" sz="2000" dirty="0">
                <a:solidFill>
                  <a:schemeClr val="bg1"/>
                </a:solidFill>
              </a:rPr>
              <a:t>मद्दत </a:t>
            </a:r>
            <a:r>
              <a:rPr lang="hi-IN" sz="2000" dirty="0" smtClean="0">
                <a:solidFill>
                  <a:schemeClr val="bg1"/>
                </a:solidFill>
              </a:rPr>
              <a:t>गर्दछ।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य</a:t>
            </a:r>
            <a:r>
              <a:rPr lang="hi-IN" sz="2000" dirty="0" smtClean="0">
                <a:solidFill>
                  <a:schemeClr val="bg1"/>
                </a:solidFill>
              </a:rPr>
              <a:t>सको </a:t>
            </a:r>
            <a:r>
              <a:rPr lang="hi-IN" sz="2000" dirty="0">
                <a:solidFill>
                  <a:schemeClr val="bg1"/>
                </a:solidFill>
              </a:rPr>
              <a:t>नियमित प्रयोगले </a:t>
            </a:r>
            <a:r>
              <a:rPr lang="hi-IN" sz="2000" dirty="0" smtClean="0">
                <a:solidFill>
                  <a:schemeClr val="bg1"/>
                </a:solidFill>
              </a:rPr>
              <a:t>दाँतलाइ सम्पूर्ण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तवरले </a:t>
            </a:r>
            <a:r>
              <a:rPr lang="hi-IN" sz="2000" dirty="0">
                <a:solidFill>
                  <a:schemeClr val="bg1"/>
                </a:solidFill>
              </a:rPr>
              <a:t>सुरक्षित् </a:t>
            </a:r>
            <a:r>
              <a:rPr lang="hi-IN" sz="2000" dirty="0" smtClean="0">
                <a:solidFill>
                  <a:schemeClr val="bg1"/>
                </a:solidFill>
              </a:rPr>
              <a:t>राख्दछ </a:t>
            </a:r>
            <a:r>
              <a:rPr lang="hi-IN" sz="2000" dirty="0">
                <a:solidFill>
                  <a:schemeClr val="bg1"/>
                </a:solidFill>
              </a:rPr>
              <a:t>। 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3509493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कृपया ननिल्नुहोस्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4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09870" cy="1210614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Ori</a:t>
            </a:r>
            <a:r>
              <a:rPr lang="en-US" dirty="0" smtClean="0">
                <a:solidFill>
                  <a:srgbClr val="FF0000"/>
                </a:solidFill>
              </a:rPr>
              <a:t>- smile toothpaste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90" y="394930"/>
            <a:ext cx="6426559" cy="6147538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Basil, Xylitol, Fennel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Gel Base, Clove oil, Cinnamon, Camphor oil, Active fluoride, Peppermint oil, </a:t>
            </a:r>
            <a:r>
              <a:rPr lang="en-US" dirty="0" err="1" smtClean="0">
                <a:solidFill>
                  <a:schemeClr val="bg1"/>
                </a:solidFill>
              </a:rPr>
              <a:t>Bajradanti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extract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49" y="1210615"/>
            <a:ext cx="5527565" cy="533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chemeClr val="bg1"/>
                </a:solidFill>
              </a:rPr>
              <a:t> 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उच्च </a:t>
            </a:r>
            <a:r>
              <a:rPr lang="hi-IN" sz="2000" dirty="0" smtClean="0">
                <a:solidFill>
                  <a:schemeClr val="bg1"/>
                </a:solidFill>
              </a:rPr>
              <a:t>गुणस्तरयुक्त्त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 ।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बच्चाहरूको </a:t>
            </a:r>
            <a:r>
              <a:rPr lang="hi-IN" sz="2000" dirty="0">
                <a:solidFill>
                  <a:schemeClr val="bg1"/>
                </a:solidFill>
              </a:rPr>
              <a:t>दुधारू दाँतहरूको  </a:t>
            </a:r>
            <a:r>
              <a:rPr lang="hi-IN" sz="2000" dirty="0" smtClean="0">
                <a:solidFill>
                  <a:schemeClr val="bg1"/>
                </a:solidFill>
              </a:rPr>
              <a:t>इनामेल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स्थायी </a:t>
            </a:r>
            <a:r>
              <a:rPr lang="hi-IN" sz="2000" dirty="0">
                <a:solidFill>
                  <a:schemeClr val="bg1"/>
                </a:solidFill>
              </a:rPr>
              <a:t>दाँतहरू भन्दा पातलो हुन्छ, जस्ले गर्दा दाँतलाई हानी गर्ने </a:t>
            </a:r>
            <a:r>
              <a:rPr lang="en-US" sz="2000" dirty="0" smtClean="0">
                <a:solidFill>
                  <a:schemeClr val="bg1"/>
                </a:solidFill>
              </a:rPr>
              <a:t>plaque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हरू विकसित भई दाँत बिग्रन पुग्दछ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ओरिस्माइल </a:t>
            </a:r>
            <a:r>
              <a:rPr lang="hi-IN" sz="2000" dirty="0">
                <a:solidFill>
                  <a:schemeClr val="bg1"/>
                </a:solidFill>
              </a:rPr>
              <a:t>क्याल्सियममुक्त बच्चाहरूको लागी बनेको फ्लोरिडेटेड टूथपेस्ट हो जसमा कम फ्लोराइड छ जसले बच्चाहरूलाई यसको धेरै मात्रा प्राप्त गर्नबाट रोकी फ्लोरोसिसबाट बचाउन मद्दत गर्दछ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यस</a:t>
            </a:r>
            <a:r>
              <a:rPr lang="hi-IN" sz="2000" dirty="0">
                <a:solidFill>
                  <a:schemeClr val="bg1"/>
                </a:solidFill>
              </a:rPr>
              <a:t>मा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जेलिटोल समावेश </a:t>
            </a:r>
            <a:r>
              <a:rPr lang="hi-IN" sz="2000" dirty="0" smtClean="0">
                <a:solidFill>
                  <a:schemeClr val="bg1"/>
                </a:solidFill>
              </a:rPr>
              <a:t>छ</a:t>
            </a:r>
            <a:r>
              <a:rPr lang="hi-IN" sz="2000" dirty="0">
                <a:solidFill>
                  <a:schemeClr val="bg1"/>
                </a:solidFill>
              </a:rPr>
              <a:t>, जुन एक प्राकृतिक घटक हो जसले </a:t>
            </a:r>
            <a:r>
              <a:rPr lang="hi-IN" sz="2000" dirty="0" smtClean="0">
                <a:solidFill>
                  <a:schemeClr val="bg1"/>
                </a:solidFill>
              </a:rPr>
              <a:t>फ्लोराइडको </a:t>
            </a:r>
            <a:r>
              <a:rPr lang="hi-IN" sz="2000" dirty="0">
                <a:solidFill>
                  <a:schemeClr val="bg1"/>
                </a:solidFill>
              </a:rPr>
              <a:t>क्याभिटी सुरक्षा कार्य बढाई प्लाकहरु निर्माणको बृद्धि रोक्न मद्दत गर्दछ </a:t>
            </a:r>
            <a:r>
              <a:rPr lang="hi-IN" sz="2000" dirty="0" smtClean="0">
                <a:solidFill>
                  <a:schemeClr val="bg1"/>
                </a:solidFill>
              </a:rPr>
              <a:t>। </a:t>
            </a:r>
            <a:r>
              <a:rPr lang="hi-IN" sz="2000" dirty="0">
                <a:solidFill>
                  <a:schemeClr val="bg1"/>
                </a:solidFill>
              </a:rPr>
              <a:t>त्यस्का साथै दातको इनामेल लाई पनि मजबूत बनाउने </a:t>
            </a:r>
            <a:r>
              <a:rPr lang="hi-IN" sz="2000" dirty="0" smtClean="0">
                <a:solidFill>
                  <a:schemeClr val="bg1"/>
                </a:solidFill>
              </a:rPr>
              <a:t>गर्दछ</a:t>
            </a:r>
            <a:endParaRPr lang="en-US" sz="2000" dirty="0">
              <a:solidFill>
                <a:srgbClr val="FFFF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3509494"/>
            <a:ext cx="3666186" cy="23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कृपया ननिल्नुहोस्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1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4727" cy="14166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Cosmetic products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 err="1" smtClean="0">
                <a:solidFill>
                  <a:srgbClr val="FF0000"/>
                </a:solidFill>
              </a:rPr>
              <a:t>Ultracare</a:t>
            </a:r>
            <a:r>
              <a:rPr lang="en-US" sz="2800" dirty="0" smtClean="0">
                <a:solidFill>
                  <a:srgbClr val="FF0000"/>
                </a:solidFill>
              </a:rPr>
              <a:t> sunshield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71" y="485082"/>
            <a:ext cx="6336404" cy="6276326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Kiwi </a:t>
            </a:r>
            <a:r>
              <a:rPr lang="en-US" dirty="0" smtClean="0">
                <a:solidFill>
                  <a:schemeClr val="bg1"/>
                </a:solidFill>
              </a:rPr>
              <a:t>Extract, Avocado Extract, Mulberry Extract, Vitamin E, </a:t>
            </a:r>
            <a:r>
              <a:rPr lang="en-US" dirty="0" err="1" smtClean="0">
                <a:solidFill>
                  <a:schemeClr val="bg1"/>
                </a:solidFill>
              </a:rPr>
              <a:t>Suncad</a:t>
            </a:r>
            <a:r>
              <a:rPr lang="en-US" dirty="0" smtClean="0">
                <a:solidFill>
                  <a:schemeClr val="bg1"/>
                </a:solidFill>
              </a:rPr>
              <a:t>-D , Cream </a:t>
            </a:r>
            <a:r>
              <a:rPr lang="en-US" dirty="0">
                <a:solidFill>
                  <a:schemeClr val="bg1"/>
                </a:solidFill>
              </a:rPr>
              <a:t>Base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50" y="1320086"/>
            <a:ext cx="5594472" cy="532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000" dirty="0" smtClean="0">
                <a:solidFill>
                  <a:schemeClr val="bg1"/>
                </a:solidFill>
              </a:rPr>
              <a:t>  	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उच्च गुणस्तर </a:t>
            </a:r>
            <a:r>
              <a:rPr lang="hi-IN" sz="2000" dirty="0" smtClean="0">
                <a:solidFill>
                  <a:schemeClr val="bg1"/>
                </a:solidFill>
              </a:rPr>
              <a:t>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सबै </a:t>
            </a:r>
            <a:r>
              <a:rPr lang="hi-IN" sz="2000" dirty="0">
                <a:solidFill>
                  <a:schemeClr val="bg1"/>
                </a:solidFill>
              </a:rPr>
              <a:t>प्रकारको छालाको लागी </a:t>
            </a:r>
            <a:r>
              <a:rPr lang="hi-IN" sz="2000" dirty="0" smtClean="0">
                <a:solidFill>
                  <a:schemeClr val="bg1"/>
                </a:solidFill>
              </a:rPr>
              <a:t>उपयोगि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 ।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अल्ट्रा </a:t>
            </a:r>
            <a:r>
              <a:rPr lang="hi-IN" sz="2000" dirty="0">
                <a:solidFill>
                  <a:schemeClr val="bg1"/>
                </a:solidFill>
              </a:rPr>
              <a:t>केयर सनशिल्ड एउटा अनौंठो पाराबिनमुक्त </a:t>
            </a:r>
            <a:r>
              <a:rPr lang="en-US" sz="2000" dirty="0" smtClean="0">
                <a:solidFill>
                  <a:schemeClr val="bg1"/>
                </a:solidFill>
              </a:rPr>
              <a:t>3 in </a:t>
            </a:r>
            <a:r>
              <a:rPr lang="en-US" sz="2000" dirty="0">
                <a:solidFill>
                  <a:schemeClr val="bg1"/>
                </a:solidFill>
              </a:rPr>
              <a:t>1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फर्मूला हो । जसले घाममा निस्किएको बेला घामको किरणमा हुने </a:t>
            </a:r>
            <a:r>
              <a:rPr lang="en-US" sz="2000" dirty="0" smtClean="0">
                <a:solidFill>
                  <a:schemeClr val="bg1"/>
                </a:solidFill>
              </a:rPr>
              <a:t>UVA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र </a:t>
            </a:r>
            <a:r>
              <a:rPr lang="en-US" sz="2000" dirty="0" smtClean="0">
                <a:solidFill>
                  <a:schemeClr val="bg1"/>
                </a:solidFill>
              </a:rPr>
              <a:t>UBV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किरणबाट बचाएर छालालाई डढ्नबाट रोक्छ ।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hi-IN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यो किवी, एवोगाडो र किम्बु एक्स्ट्राक्ट ले भरिपुर्ण छ । यसमा भएको रसायनयुक्त फर्मुलाले बिस्तारै तपाईंको छालाको रङ्गलाई गोरो पार्दछ । कप्लेक्सनलाइ अझ उज्यालो बनाउन उपयोगी छ । बिस्तारै अल्ट्राभायोलेट </a:t>
            </a:r>
            <a:r>
              <a:rPr lang="en-US" sz="2000" dirty="0" smtClean="0">
                <a:solidFill>
                  <a:schemeClr val="bg1"/>
                </a:solidFill>
              </a:rPr>
              <a:t>(Ultraviolet)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विकिरणको कारणले छालामा देखिने रेखा र चाउरीपनालाई कम गरी अन्ततः चमकदार र सफा बनाउन उत्तम रहेको छ । </a:t>
            </a: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2561640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कृपया ननिल्नुहोस्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387144" cy="110758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Skin vita body lotion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389" y="-1"/>
            <a:ext cx="5331853" cy="687293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Peptides, Oat meal, Mulberry Extract, Macadamia oil, Shea butter, UV fillers, Lotion </a:t>
            </a:r>
            <a:r>
              <a:rPr lang="en-US" dirty="0">
                <a:solidFill>
                  <a:schemeClr val="bg1"/>
                </a:solidFill>
              </a:rPr>
              <a:t>base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49" y="1320085"/>
            <a:ext cx="5464583" cy="5281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1800" dirty="0" smtClean="0">
                <a:solidFill>
                  <a:schemeClr val="bg1"/>
                </a:solidFill>
              </a:rPr>
              <a:t>                               </a:t>
            </a:r>
            <a:r>
              <a:rPr lang="hi-IN" sz="1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18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उच्च गुणस्तर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सबै </a:t>
            </a:r>
            <a:r>
              <a:rPr lang="hi-IN" sz="2000" dirty="0">
                <a:solidFill>
                  <a:schemeClr val="bg1"/>
                </a:solidFill>
              </a:rPr>
              <a:t>प्रकारको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छालाको लागी </a:t>
            </a:r>
            <a:r>
              <a:rPr lang="hi-IN" sz="2000" dirty="0" smtClean="0">
                <a:solidFill>
                  <a:schemeClr val="bg1"/>
                </a:solidFill>
              </a:rPr>
              <a:t>उपयोगि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रहेको छ ।</a:t>
            </a:r>
            <a:endParaRPr lang="en-US" sz="20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ओरिस्किन </a:t>
            </a:r>
            <a:r>
              <a:rPr lang="hi-IN" sz="2000" dirty="0">
                <a:solidFill>
                  <a:schemeClr val="bg1"/>
                </a:solidFill>
              </a:rPr>
              <a:t>भिटा एक </a:t>
            </a:r>
            <a:r>
              <a:rPr lang="hi-IN" sz="2000" dirty="0" smtClean="0">
                <a:solidFill>
                  <a:schemeClr val="bg1"/>
                </a:solidFill>
              </a:rPr>
              <a:t>पाराबिनमुक्त  </a:t>
            </a:r>
            <a:r>
              <a:rPr lang="hi-IN" sz="2000" dirty="0">
                <a:solidFill>
                  <a:schemeClr val="bg1"/>
                </a:solidFill>
              </a:rPr>
              <a:t>बडिलोशन हो जसमा पेप्टाइड्स्, ओट्मिल्,मकमिडिया तेल र शिया बटर हरुको मिश्रण रहेका छन जसको समग्र प्रभावले उच्च्स्तरको हाइड्रेटिङ्ग प्रभाव </a:t>
            </a:r>
            <a:r>
              <a:rPr lang="hi-IN" sz="2000" dirty="0" smtClean="0">
                <a:solidFill>
                  <a:schemeClr val="bg1"/>
                </a:solidFill>
              </a:rPr>
              <a:t>दिइ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छाला</a:t>
            </a:r>
            <a:r>
              <a:rPr lang="hi-IN" sz="2000" dirty="0" smtClean="0">
                <a:solidFill>
                  <a:schemeClr val="bg1"/>
                </a:solidFill>
              </a:rPr>
              <a:t>को </a:t>
            </a:r>
            <a:r>
              <a:rPr lang="hi-IN" sz="2000" dirty="0">
                <a:solidFill>
                  <a:schemeClr val="bg1"/>
                </a:solidFill>
              </a:rPr>
              <a:t>ओसिलोपनलाई सन्तुलनमा राख्न मदत गर्दछ </a:t>
            </a:r>
            <a:r>
              <a:rPr lang="hi-IN" sz="2000" dirty="0" smtClean="0">
                <a:solidFill>
                  <a:schemeClr val="bg1"/>
                </a:solidFill>
              </a:rPr>
              <a:t>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 smtClean="0">
                <a:solidFill>
                  <a:schemeClr val="bg1"/>
                </a:solidFill>
              </a:rPr>
              <a:t>यसमा </a:t>
            </a:r>
            <a:r>
              <a:rPr lang="hi-IN" sz="2000" dirty="0">
                <a:solidFill>
                  <a:schemeClr val="bg1"/>
                </a:solidFill>
              </a:rPr>
              <a:t>मिश्रित किम्बुमा छालालाई चम्किलो र उज्यालो पार्ने गुन हुने हुँदा छालामा रहेका छिद्राहरु र काला धब्बाहरुलाई पनि हटाउन मदत गर्दछ । शिया बटरको प्रयोग छाला</a:t>
            </a:r>
            <a:r>
              <a:rPr lang="hi-IN" sz="2000" dirty="0" smtClean="0">
                <a:solidFill>
                  <a:schemeClr val="bg1"/>
                </a:solidFill>
              </a:rPr>
              <a:t>लाइ </a:t>
            </a:r>
            <a:r>
              <a:rPr lang="hi-IN" sz="2000" dirty="0">
                <a:solidFill>
                  <a:schemeClr val="bg1"/>
                </a:solidFill>
              </a:rPr>
              <a:t>मुलायम र ताजगी प्रदान गर्न उपायोगी छ ।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3085751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सम्पर्क हुनबाट जोगाउनुहोस्, यदि सम्पर्क भएको खन्डमा सफा पानिले धुनुहोस्।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63376" cy="128755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Glowfest</a:t>
            </a:r>
            <a:r>
              <a:rPr lang="en-US" dirty="0" smtClean="0">
                <a:solidFill>
                  <a:srgbClr val="FF0000"/>
                </a:solidFill>
              </a:rPr>
              <a:t> day cream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56" y="360276"/>
            <a:ext cx="4163267" cy="408293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Hyaluronic </a:t>
            </a:r>
            <a:r>
              <a:rPr lang="en-US" dirty="0" smtClean="0">
                <a:solidFill>
                  <a:schemeClr val="bg1"/>
                </a:solidFill>
              </a:rPr>
              <a:t>acid, Green </a:t>
            </a:r>
            <a:r>
              <a:rPr lang="en-US" dirty="0">
                <a:solidFill>
                  <a:schemeClr val="bg1"/>
                </a:solidFill>
              </a:rPr>
              <a:t>tea </a:t>
            </a:r>
            <a:r>
              <a:rPr lang="en-US" dirty="0" smtClean="0">
                <a:solidFill>
                  <a:schemeClr val="bg1"/>
                </a:solidFill>
              </a:rPr>
              <a:t>extract, Avocado oil, Macadamia oil, Hydrolyzed collagen, Sesame oil, Cream </a:t>
            </a:r>
            <a:r>
              <a:rPr lang="en-US" dirty="0">
                <a:solidFill>
                  <a:schemeClr val="bg1"/>
                </a:solidFill>
              </a:rPr>
              <a:t>Base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50" y="1103971"/>
            <a:ext cx="4814170" cy="5430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700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1800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hi-IN" sz="26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600" dirty="0" smtClean="0">
                <a:solidFill>
                  <a:srgbClr val="FFFF00"/>
                </a:solidFill>
              </a:rPr>
              <a:t>: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6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200" dirty="0">
                <a:solidFill>
                  <a:schemeClr val="bg1"/>
                </a:solidFill>
              </a:rPr>
              <a:t>उच्च गुणस्तर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hi-IN" sz="2200" dirty="0" smtClean="0">
                <a:solidFill>
                  <a:schemeClr val="bg1"/>
                </a:solidFill>
              </a:rPr>
              <a:t>र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hi-IN" sz="2200" dirty="0" smtClean="0">
                <a:solidFill>
                  <a:schemeClr val="bg1"/>
                </a:solidFill>
              </a:rPr>
              <a:t>सबै </a:t>
            </a:r>
            <a:r>
              <a:rPr lang="hi-IN" sz="2200" dirty="0">
                <a:solidFill>
                  <a:schemeClr val="bg1"/>
                </a:solidFill>
              </a:rPr>
              <a:t>प्रकारको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hi-IN" sz="2200" dirty="0">
                <a:solidFill>
                  <a:schemeClr val="bg1"/>
                </a:solidFill>
              </a:rPr>
              <a:t>छालाको लागी </a:t>
            </a:r>
            <a:r>
              <a:rPr lang="hi-IN" sz="2200" dirty="0" smtClean="0">
                <a:solidFill>
                  <a:schemeClr val="bg1"/>
                </a:solidFill>
              </a:rPr>
              <a:t>उपयोगि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hi-IN" sz="2200" dirty="0">
                <a:solidFill>
                  <a:schemeClr val="bg1"/>
                </a:solidFill>
              </a:rPr>
              <a:t>छ ।</a:t>
            </a:r>
            <a:endParaRPr lang="en-US" sz="22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200" dirty="0">
                <a:solidFill>
                  <a:schemeClr val="bg1"/>
                </a:solidFill>
              </a:rPr>
              <a:t>ओरीयन्सको एन्टि–एजिंग डे क्रीम </a:t>
            </a:r>
            <a:r>
              <a:rPr lang="en-US" sz="2200" dirty="0" smtClean="0">
                <a:solidFill>
                  <a:schemeClr val="bg1"/>
                </a:solidFill>
              </a:rPr>
              <a:t>Green Tea</a:t>
            </a:r>
            <a:r>
              <a:rPr lang="hi-IN" sz="2200" dirty="0" smtClean="0">
                <a:solidFill>
                  <a:schemeClr val="bg1"/>
                </a:solidFill>
              </a:rPr>
              <a:t>, </a:t>
            </a:r>
            <a:r>
              <a:rPr lang="hi-IN" sz="2200" dirty="0">
                <a:solidFill>
                  <a:schemeClr val="bg1"/>
                </a:solidFill>
              </a:rPr>
              <a:t>एवोकाडो तेल, तिलको तेल, हिलुरोनिक एसिड , र हाइड्रोलाइज्ड कोलेजेनको साथ भरिपूर्ण छ । यो पूर्ण रुपमा पराबिन मुक्त छ । यसले जवान छालाको प्राप्तिको लागि उत्तम समाधान प्रदान गर्दछ ।</a:t>
            </a:r>
          </a:p>
          <a:p>
            <a:pPr marL="285750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hi-IN" sz="2200" dirty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200" dirty="0">
                <a:solidFill>
                  <a:schemeClr val="bg1"/>
                </a:solidFill>
              </a:rPr>
              <a:t>बोटानिकल एक्स्ट्रक्टको भरिपूर्ण मिश्रणले छालालाइ नरम, कोमल र ओशिलो राखी छालाका मसिना धर्साहरु र चाउरी पर्नबाट रोक्ने काम गर्न अत्यन्तै </a:t>
            </a:r>
            <a:r>
              <a:rPr lang="hi-IN" sz="2200" dirty="0" smtClean="0">
                <a:solidFill>
                  <a:schemeClr val="bg1"/>
                </a:solidFill>
              </a:rPr>
              <a:t>उपयोगी छ । </a:t>
            </a:r>
            <a:endParaRPr lang="hi-IN" sz="22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buSzPct val="100000"/>
              <a:defRPr sz="1600" b="0"/>
            </a:pPr>
            <a:r>
              <a:rPr lang="hi-IN" sz="2200" dirty="0">
                <a:solidFill>
                  <a:schemeClr val="bg1"/>
                </a:solidFill>
              </a:rPr>
              <a:t>	</a:t>
            </a:r>
          </a:p>
          <a:p>
            <a:pPr marL="285750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200" dirty="0">
                <a:solidFill>
                  <a:schemeClr val="bg1"/>
                </a:solidFill>
              </a:rPr>
              <a:t>हाइड्रोलाइज्ड कोलेजेनले कोलेजेन उत्पादनलाई बढावा </a:t>
            </a:r>
            <a:r>
              <a:rPr lang="hi-IN" sz="2200" dirty="0" smtClean="0">
                <a:solidFill>
                  <a:schemeClr val="bg1"/>
                </a:solidFill>
              </a:rPr>
              <a:t>दिन्छ</a:t>
            </a: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Green Tea</a:t>
            </a:r>
            <a:r>
              <a:rPr lang="hi-IN" sz="2200" dirty="0" smtClean="0">
                <a:solidFill>
                  <a:schemeClr val="bg1"/>
                </a:solidFill>
              </a:rPr>
              <a:t> </a:t>
            </a:r>
            <a:r>
              <a:rPr lang="hi-IN" sz="2200" dirty="0">
                <a:solidFill>
                  <a:schemeClr val="bg1"/>
                </a:solidFill>
              </a:rPr>
              <a:t>को एक्स्ट्र्याक्टले युभि किरणबाट हुने </a:t>
            </a:r>
            <a:r>
              <a:rPr lang="en-US" sz="2200" dirty="0" smtClean="0">
                <a:solidFill>
                  <a:schemeClr val="bg1"/>
                </a:solidFill>
              </a:rPr>
              <a:t>     </a:t>
            </a:r>
            <a:r>
              <a:rPr lang="hi-IN" sz="2200" dirty="0" smtClean="0">
                <a:solidFill>
                  <a:schemeClr val="bg1"/>
                </a:solidFill>
              </a:rPr>
              <a:t>डीएनएको </a:t>
            </a:r>
            <a:r>
              <a:rPr lang="hi-IN" sz="2200" dirty="0">
                <a:solidFill>
                  <a:schemeClr val="bg1"/>
                </a:solidFill>
              </a:rPr>
              <a:t>क्षतिको प्रक्रिया बिरुद्ध प्रतिरक्षा गर्न उपयोगी छ ।</a:t>
            </a:r>
            <a:r>
              <a:rPr lang="hi-IN" sz="2200" dirty="0" smtClean="0">
                <a:solidFill>
                  <a:srgbClr val="FFFF00"/>
                </a:solidFill>
              </a:rPr>
              <a:t> </a:t>
            </a:r>
            <a:endParaRPr lang="hi-IN" sz="2200" dirty="0">
              <a:solidFill>
                <a:srgbClr val="FFFF00"/>
              </a:solidFill>
            </a:endParaRPr>
          </a:p>
          <a:p>
            <a:pPr marL="285750" indent="-28575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2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2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330486" y="3509493"/>
            <a:ext cx="3666186" cy="334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 सम्पर्क हुनबाट जोगाउनुहोस्, यदि सम्पर्क भएको खन्डमा सफा पानिले धुनुहोस्।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11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99268" cy="1493949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Glowfest</a:t>
            </a:r>
            <a:r>
              <a:rPr lang="en-US" dirty="0" smtClean="0">
                <a:solidFill>
                  <a:srgbClr val="FF0000"/>
                </a:solidFill>
              </a:rPr>
              <a:t> night cream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23" y="0"/>
            <a:ext cx="3712862" cy="501419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Hyaluronic </a:t>
            </a:r>
            <a:r>
              <a:rPr lang="en-US" dirty="0" smtClean="0">
                <a:solidFill>
                  <a:schemeClr val="bg1"/>
                </a:solidFill>
              </a:rPr>
              <a:t>acid, Green </a:t>
            </a:r>
            <a:r>
              <a:rPr lang="en-US" dirty="0">
                <a:solidFill>
                  <a:schemeClr val="bg1"/>
                </a:solidFill>
              </a:rPr>
              <a:t>tea </a:t>
            </a:r>
            <a:r>
              <a:rPr lang="en-US" dirty="0" smtClean="0">
                <a:solidFill>
                  <a:schemeClr val="bg1"/>
                </a:solidFill>
              </a:rPr>
              <a:t>extract, Avocado oil, Macadamia oil, Hydrolyzed collagen, Sesame oil, Cream </a:t>
            </a:r>
            <a:r>
              <a:rPr lang="en-US" dirty="0">
                <a:solidFill>
                  <a:schemeClr val="bg1"/>
                </a:solidFill>
              </a:rPr>
              <a:t>Base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 noGrp="1"/>
          </p:cNvSpPr>
          <p:nvPr/>
        </p:nvSpPr>
        <p:spPr>
          <a:xfrm>
            <a:off x="92649" y="1159099"/>
            <a:ext cx="4208893" cy="56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1800" dirty="0" smtClean="0">
                <a:solidFill>
                  <a:srgbClr val="FFC000"/>
                </a:solidFill>
              </a:rPr>
              <a:t>                                   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marL="342900" indent="-34290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>
                <a:solidFill>
                  <a:schemeClr val="bg1"/>
                </a:solidFill>
              </a:rPr>
              <a:t>उच्च गुणस्तर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hi-IN" sz="1800" dirty="0" smtClean="0">
                <a:solidFill>
                  <a:schemeClr val="bg1"/>
                </a:solidFill>
              </a:rPr>
              <a:t>र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 smtClean="0">
                <a:solidFill>
                  <a:schemeClr val="bg1"/>
                </a:solidFill>
              </a:rPr>
              <a:t>सबै </a:t>
            </a:r>
            <a:r>
              <a:rPr lang="hi-IN" sz="1800" dirty="0">
                <a:solidFill>
                  <a:schemeClr val="bg1"/>
                </a:solidFill>
              </a:rPr>
              <a:t>प्रकारको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छालाको लागी उपयोगी छ ।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 smtClean="0">
                <a:solidFill>
                  <a:schemeClr val="bg1"/>
                </a:solidFill>
              </a:rPr>
              <a:t>ओरियन्स </a:t>
            </a:r>
            <a:r>
              <a:rPr lang="hi-IN" sz="1800" dirty="0">
                <a:solidFill>
                  <a:schemeClr val="bg1"/>
                </a:solidFill>
              </a:rPr>
              <a:t>नेपालको एन्टि–एजिङ्ग नाइट क्रीमलाई रोजमेरी तेल, एवोकाडो तेल, जोजोबा तेल, शिया बटर र महले भरिपूर्ण पारिएको छ । यो पूर्ण रुपमा पाराबेन मुक्त छ । यो गहिरो रुपले भित्र पस्ने किसिमको लक्जरी क्रीम हो । यसले एक रातको प्रयोग मै छालामा जवानता प्रदान गर्ने काम गर्दछ ।  </a:t>
            </a: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hi-IN" sz="1800" dirty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>
                <a:solidFill>
                  <a:schemeClr val="bg1"/>
                </a:solidFill>
              </a:rPr>
              <a:t>रोजमेरी तेलले अनुहारको छालालाइ पोषित गर्ने, हाइड्रेट्स राख्ने र पुर्नउत्पादन गर्ने काम गर्दछ </a:t>
            </a:r>
            <a:r>
              <a:rPr lang="hi-IN" sz="1800" dirty="0" smtClean="0">
                <a:solidFill>
                  <a:schemeClr val="bg1"/>
                </a:solidFill>
              </a:rPr>
              <a:t>।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शिया बटरमा छाला नरम पार्ने गुणहरू छन्। </a:t>
            </a: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1800" dirty="0" smtClean="0">
                <a:solidFill>
                  <a:schemeClr val="bg1"/>
                </a:solidFill>
              </a:rPr>
              <a:t>एवोकाडो </a:t>
            </a:r>
            <a:r>
              <a:rPr lang="hi-IN" sz="1800" dirty="0">
                <a:solidFill>
                  <a:schemeClr val="bg1"/>
                </a:solidFill>
              </a:rPr>
              <a:t>तेलले छालालाई युभी किरणको असरबाट बचाउँछ ।</a:t>
            </a:r>
          </a:p>
          <a:p>
            <a:pPr marL="285750" indent="-28575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18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680360" y="3141505"/>
            <a:ext cx="3316311" cy="33485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सम्पर्क हुनबाट जोगाउनुहोस्, यदि सम्पर्क भएको खन्डमा सफा पानिले धुनुहोस्।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4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541689" cy="126213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Ori</a:t>
            </a:r>
            <a:r>
              <a:rPr lang="en-US" dirty="0" smtClean="0">
                <a:solidFill>
                  <a:srgbClr val="FF0000"/>
                </a:solidFill>
              </a:rPr>
              <a:t> joints care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68" y="188868"/>
            <a:ext cx="3541712" cy="4717982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35663" y="1"/>
            <a:ext cx="3666186" cy="27689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Thymol</a:t>
            </a:r>
            <a:r>
              <a:rPr lang="en-US" dirty="0" smtClean="0">
                <a:solidFill>
                  <a:schemeClr val="bg1"/>
                </a:solidFill>
              </a:rPr>
              <a:t>, Menthol , Camphor, Clove oil, Castor oil, Nutmeg </a:t>
            </a:r>
            <a:r>
              <a:rPr lang="en-US" dirty="0">
                <a:solidFill>
                  <a:schemeClr val="bg1"/>
                </a:solidFill>
              </a:rPr>
              <a:t>oil </a:t>
            </a:r>
            <a:r>
              <a:rPr lang="en-US" dirty="0" smtClean="0">
                <a:solidFill>
                  <a:schemeClr val="bg1"/>
                </a:solidFill>
              </a:rPr>
              <a:t>, Cajuput </a:t>
            </a:r>
            <a:r>
              <a:rPr lang="en-US" dirty="0">
                <a:solidFill>
                  <a:schemeClr val="bg1"/>
                </a:solidFill>
              </a:rPr>
              <a:t>oil </a:t>
            </a:r>
            <a:r>
              <a:rPr lang="en-US" dirty="0" smtClean="0">
                <a:solidFill>
                  <a:schemeClr val="bg1"/>
                </a:solidFill>
              </a:rPr>
              <a:t>, Capsaicin </a:t>
            </a:r>
            <a:r>
              <a:rPr lang="en-US" dirty="0">
                <a:solidFill>
                  <a:schemeClr val="bg1"/>
                </a:solidFill>
              </a:rPr>
              <a:t>oil </a:t>
            </a:r>
            <a:r>
              <a:rPr lang="en-US" dirty="0" smtClean="0">
                <a:solidFill>
                  <a:schemeClr val="bg1"/>
                </a:solidFill>
              </a:rPr>
              <a:t>, Eucalyptus </a:t>
            </a:r>
            <a:r>
              <a:rPr lang="en-US" dirty="0">
                <a:solidFill>
                  <a:schemeClr val="bg1"/>
                </a:solidFill>
              </a:rPr>
              <a:t>oil </a:t>
            </a:r>
            <a:r>
              <a:rPr lang="en-US" dirty="0" smtClean="0">
                <a:solidFill>
                  <a:schemeClr val="bg1"/>
                </a:solidFill>
              </a:rPr>
              <a:t>, Turpentine oil, Wintergreen </a:t>
            </a:r>
            <a:r>
              <a:rPr lang="en-US" dirty="0">
                <a:solidFill>
                  <a:schemeClr val="bg1"/>
                </a:solidFill>
              </a:rPr>
              <a:t>oil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92649" y="1320085"/>
            <a:ext cx="4346819" cy="434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1800" dirty="0" smtClean="0">
                <a:solidFill>
                  <a:srgbClr val="FFFF00"/>
                </a:solidFill>
              </a:rPr>
              <a:t>             </a:t>
            </a:r>
            <a:r>
              <a:rPr lang="hi-IN" sz="20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000" dirty="0" smtClean="0">
                <a:solidFill>
                  <a:srgbClr val="FFFF00"/>
                </a:solidFill>
              </a:rPr>
              <a:t>: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सबै </a:t>
            </a:r>
            <a:r>
              <a:rPr lang="hi-IN" sz="2000" dirty="0">
                <a:solidFill>
                  <a:schemeClr val="bg1"/>
                </a:solidFill>
              </a:rPr>
              <a:t>प्राकृतिक हर्बल तेलहरूको साथ बनेको ओरी ज्वाइन्टस् केयर जोर्नीहरु, मांसपेशी र स्नायुहरूसँग सम्बन्धित दुखाइमा राहत दिनको लागि सबैभन्दा प्रभावकारी र उत्तम प्रकारको बाम हो </a:t>
            </a:r>
            <a:r>
              <a:rPr lang="hi-IN" sz="1800" dirty="0" smtClean="0">
                <a:solidFill>
                  <a:schemeClr val="bg1"/>
                </a:solidFill>
              </a:rPr>
              <a:t>।</a:t>
            </a:r>
            <a:endParaRPr lang="en-US" sz="1800" dirty="0" smtClean="0">
              <a:solidFill>
                <a:schemeClr val="bg1"/>
              </a:solidFill>
            </a:endParaRPr>
          </a:p>
          <a:p>
            <a:pPr algn="l"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 algn="l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000" dirty="0">
                <a:solidFill>
                  <a:schemeClr val="bg1"/>
                </a:solidFill>
              </a:rPr>
              <a:t>यो वाम नेपालमा प्रचलित मापदण्ड पुरा गरी उत्पादन गरिएको छ र वाम भएको हुनाले प्रयोग गर्न सजिलो र कम झन्झटीलो रहेको छ ।</a:t>
            </a:r>
            <a:endParaRPr lang="en-US" sz="20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610601" y="2992456"/>
            <a:ext cx="3250842" cy="35867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FF0000"/>
                </a:solidFill>
              </a:rPr>
              <a:t>सावधानी</a:t>
            </a:r>
            <a:r>
              <a:rPr lang="hi-IN" dirty="0">
                <a:solidFill>
                  <a:srgbClr val="FF0000"/>
                </a:solidFill>
              </a:rPr>
              <a:t>:</a:t>
            </a:r>
          </a:p>
          <a:p>
            <a:r>
              <a:rPr lang="hi-IN" dirty="0">
                <a:solidFill>
                  <a:schemeClr val="bg1"/>
                </a:solidFill>
              </a:rPr>
              <a:t>सफा र सुक्खा ठाउँमा भण्डारण गर्नुहोस्।</a:t>
            </a:r>
          </a:p>
          <a:p>
            <a:r>
              <a:rPr lang="hi-IN" dirty="0">
                <a:solidFill>
                  <a:schemeClr val="bg1"/>
                </a:solidFill>
              </a:rPr>
              <a:t>बच्चाहरुको पहुचबाट टाढा राख्नूहोस।</a:t>
            </a:r>
          </a:p>
          <a:p>
            <a:r>
              <a:rPr lang="hi-IN" dirty="0">
                <a:solidFill>
                  <a:schemeClr val="bg1"/>
                </a:solidFill>
              </a:rPr>
              <a:t>आँखासंग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सम्पर्क हुनबाट जोगाउनुहोस्, यदि सम्पर्क भएको खन्डमा सफा पानिले धुनुहोस्।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5820936" cy="140379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623" y="341289"/>
            <a:ext cx="5275690" cy="5312536"/>
          </a:xfrm>
        </p:spPr>
      </p:pic>
      <p:sp>
        <p:nvSpPr>
          <p:cNvPr id="6" name="Content Placeholder 2"/>
          <p:cNvSpPr txBox="1">
            <a:spLocks noGrp="1"/>
          </p:cNvSpPr>
          <p:nvPr/>
        </p:nvSpPr>
        <p:spPr>
          <a:xfrm>
            <a:off x="657716" y="1148576"/>
            <a:ext cx="6456761" cy="5363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170000"/>
              </a:lnSpc>
              <a:spcBef>
                <a:spcPts val="300"/>
              </a:spcBef>
              <a:buSzPct val="100000"/>
              <a:defRPr sz="1600" b="0"/>
            </a:pPr>
            <a:r>
              <a:rPr lang="hi-IN" sz="2200" dirty="0" smtClean="0">
                <a:solidFill>
                  <a:schemeClr val="accent4">
                    <a:lumMod val="75000"/>
                  </a:schemeClr>
                </a:solidFill>
              </a:rPr>
              <a:t>अनुहारलाई </a:t>
            </a:r>
            <a:r>
              <a:rPr lang="hi-IN" sz="2200" dirty="0">
                <a:solidFill>
                  <a:schemeClr val="accent4">
                    <a:lumMod val="75000"/>
                  </a:schemeClr>
                </a:solidFill>
              </a:rPr>
              <a:t>चमकता प्रदान गर्न, युवामय बनाउन, सफा राख्नको लागि फेसियल गर्दा निकै नै प्रभावकारी हुने गर्दछ । घरमा नै सहज तरिकाले फेसियल गर्नको लागि यो किट तयार गरिएको छ </a:t>
            </a:r>
            <a:r>
              <a:rPr lang="hi-IN" sz="2200" dirty="0" smtClean="0">
                <a:solidFill>
                  <a:schemeClr val="accent4">
                    <a:lumMod val="75000"/>
                  </a:schemeClr>
                </a:solidFill>
              </a:rPr>
              <a:t>।</a:t>
            </a:r>
            <a:endParaRPr lang="en-US" sz="22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l">
              <a:lnSpc>
                <a:spcPct val="17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chemeClr val="bg1"/>
                </a:solidFill>
              </a:rPr>
              <a:t>SIX </a:t>
            </a:r>
            <a:r>
              <a:rPr lang="en-US" sz="2800" dirty="0">
                <a:solidFill>
                  <a:schemeClr val="bg1"/>
                </a:solidFill>
              </a:rPr>
              <a:t>STEP KIT</a:t>
            </a:r>
            <a:r>
              <a:rPr lang="en-US" sz="2000" dirty="0">
                <a:solidFill>
                  <a:schemeClr val="bg1"/>
                </a:solidFill>
              </a:rPr>
              <a:t>: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</a:t>
            </a:r>
            <a:r>
              <a:rPr lang="en-US" sz="2800" dirty="0" smtClean="0">
                <a:solidFill>
                  <a:srgbClr val="FFFF00"/>
                </a:solidFill>
              </a:rPr>
              <a:t>Cleanser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</a:t>
            </a:r>
            <a:r>
              <a:rPr lang="en-US" sz="2800" dirty="0" smtClean="0">
                <a:solidFill>
                  <a:srgbClr val="FFFF00"/>
                </a:solidFill>
              </a:rPr>
              <a:t>Scrub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Massage </a:t>
            </a:r>
            <a:r>
              <a:rPr lang="en-US" sz="2800" dirty="0" smtClean="0">
                <a:solidFill>
                  <a:srgbClr val="FFFF00"/>
                </a:solidFill>
              </a:rPr>
              <a:t>Cream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</a:t>
            </a:r>
            <a:r>
              <a:rPr lang="en-US" sz="2800" dirty="0" smtClean="0">
                <a:solidFill>
                  <a:srgbClr val="FFFF00"/>
                </a:solidFill>
              </a:rPr>
              <a:t>Gel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Face </a:t>
            </a:r>
            <a:r>
              <a:rPr lang="en-US" sz="2800" dirty="0" smtClean="0">
                <a:solidFill>
                  <a:srgbClr val="FFFF00"/>
                </a:solidFill>
              </a:rPr>
              <a:t>Pack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>
              <a:solidFill>
                <a:srgbClr val="FFFF00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en-US" sz="2800" dirty="0">
                <a:solidFill>
                  <a:srgbClr val="FFFF00"/>
                </a:solidFill>
              </a:rPr>
              <a:t>Oriens Whitening Serum</a:t>
            </a: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355" y="1510037"/>
            <a:ext cx="8157133" cy="79528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1- </a:t>
            </a:r>
            <a:r>
              <a:rPr lang="en-US" sz="2800" dirty="0" err="1">
                <a:solidFill>
                  <a:srgbClr val="002060"/>
                </a:solidFill>
              </a:rPr>
              <a:t>Oriens</a:t>
            </a:r>
            <a:r>
              <a:rPr lang="en-US" sz="2800" dirty="0">
                <a:solidFill>
                  <a:srgbClr val="002060"/>
                </a:solidFill>
              </a:rPr>
              <a:t> Whitening Cleanser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61994" y="152400"/>
            <a:ext cx="8157133" cy="11977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endParaRPr lang="en-US" dirty="0"/>
          </a:p>
        </p:txBody>
      </p:sp>
      <p:sp>
        <p:nvSpPr>
          <p:cNvPr id="5" name="Content Placeholder 2"/>
          <p:cNvSpPr txBox="1">
            <a:spLocks noGrp="1"/>
          </p:cNvSpPr>
          <p:nvPr/>
        </p:nvSpPr>
        <p:spPr>
          <a:xfrm>
            <a:off x="374382" y="2305318"/>
            <a:ext cx="4648379" cy="4232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838941" y="2099256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Base, Papaya, Mulberry extract, Honey</a:t>
            </a: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278781" y="2004787"/>
            <a:ext cx="6713034" cy="453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यसमा </a:t>
            </a:r>
            <a:r>
              <a:rPr lang="hi-IN" sz="2800" dirty="0">
                <a:solidFill>
                  <a:schemeClr val="bg1"/>
                </a:solidFill>
              </a:rPr>
              <a:t>शक्तिशाली सुरक्षात्मक गुणहरू रहेका छन् । जडिबुटी एक्स्ट्रैक्टको सही मिश्रणले छालालाई वातावरणीय जोखिमको खतराबाट बचाउन मद्दत गर्दछ </a:t>
            </a:r>
            <a:r>
              <a:rPr lang="hi-IN" sz="2800" dirty="0" smtClean="0">
                <a:solidFill>
                  <a:schemeClr val="bg1"/>
                </a:solidFill>
              </a:rPr>
              <a:t>।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1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>
                <a:solidFill>
                  <a:schemeClr val="bg1"/>
                </a:solidFill>
              </a:rPr>
              <a:t>यसलाइ </a:t>
            </a:r>
            <a:r>
              <a:rPr lang="hi-IN" sz="2800" dirty="0" smtClean="0">
                <a:solidFill>
                  <a:schemeClr val="bg1"/>
                </a:solidFill>
              </a:rPr>
              <a:t>विशेष </a:t>
            </a:r>
            <a:r>
              <a:rPr lang="hi-IN" sz="2800" dirty="0">
                <a:solidFill>
                  <a:schemeClr val="bg1"/>
                </a:solidFill>
              </a:rPr>
              <a:t>रूपमा छालाहरुको छिद्रहरुको गहिराईसम्म गएर छालालाई सफा गर्नका लागि तयार गरिएको छ</a:t>
            </a:r>
            <a:r>
              <a:rPr lang="hi-IN" sz="2800" dirty="0" smtClean="0">
                <a:solidFill>
                  <a:schemeClr val="bg1"/>
                </a:solidFill>
              </a:rPr>
              <a:t> </a:t>
            </a:r>
            <a:r>
              <a:rPr lang="hi-IN" sz="2800" dirty="0">
                <a:solidFill>
                  <a:schemeClr val="bg1"/>
                </a:solidFill>
              </a:rPr>
              <a:t>। </a:t>
            </a:r>
            <a:endParaRPr lang="en-US" sz="28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84395" y="4122381"/>
            <a:ext cx="3666186" cy="230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900" dirty="0" smtClean="0">
                <a:solidFill>
                  <a:srgbClr val="7030A0"/>
                </a:solidFill>
              </a:rPr>
              <a:t>प्रयोग विधिः</a:t>
            </a:r>
            <a:endParaRPr lang="en-US" sz="2900" dirty="0" smtClean="0">
              <a:solidFill>
                <a:srgbClr val="7030A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थोरै मात्रा लगाउनुहोस् 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५ देखि १० मिनेटको लागि अनुहारमा गोलाकार तरिकामा हलुकासँग मालिस   गर्नुहोस् 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त्यसपछि ओसिलो कपासले सफा </a:t>
            </a:r>
            <a:r>
              <a:rPr lang="en-US" dirty="0" smtClean="0">
                <a:solidFill>
                  <a:srgbClr val="FFFF00"/>
                </a:solidFill>
              </a:rPr>
              <a:t>   </a:t>
            </a:r>
            <a:r>
              <a:rPr lang="hi-IN" dirty="0" smtClean="0">
                <a:solidFill>
                  <a:srgbClr val="FFFF00"/>
                </a:solidFill>
              </a:rPr>
              <a:t>गर्नुहोस ।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9397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>
                <a:solidFill>
                  <a:srgbClr val="FF0000"/>
                </a:solidFill>
              </a:rPr>
              <a:t>हाम्रो </a:t>
            </a:r>
            <a:r>
              <a:rPr lang="hi-IN" dirty="0" smtClean="0">
                <a:solidFill>
                  <a:srgbClr val="FF0000"/>
                </a:solidFill>
              </a:rPr>
              <a:t>विशेषता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06136"/>
            <a:ext cx="9905999" cy="4270917"/>
          </a:xfrm>
        </p:spPr>
        <p:txBody>
          <a:bodyPr>
            <a:normAutofit fontScale="92500"/>
          </a:bodyPr>
          <a:lstStyle/>
          <a:p>
            <a:pPr marL="228600" lvl="1">
              <a:spcBef>
                <a:spcPts val="1000"/>
              </a:spcBef>
            </a:pPr>
            <a:r>
              <a:rPr lang="hi-IN" sz="2400" dirty="0" smtClean="0">
                <a:solidFill>
                  <a:schemeClr val="bg1"/>
                </a:solidFill>
              </a:rPr>
              <a:t>आयुर्वेद </a:t>
            </a:r>
            <a:r>
              <a:rPr lang="hi-IN" sz="2400" dirty="0">
                <a:solidFill>
                  <a:schemeClr val="bg1"/>
                </a:solidFill>
              </a:rPr>
              <a:t>+ सिद्ध + युनानी प्रविधिमा आधारित </a:t>
            </a:r>
            <a:r>
              <a:rPr lang="hi-IN" sz="2400" dirty="0" smtClean="0">
                <a:solidFill>
                  <a:schemeClr val="bg1"/>
                </a:solidFill>
              </a:rPr>
              <a:t>रहेर </a:t>
            </a:r>
            <a:r>
              <a:rPr lang="hi-IN" sz="2400" dirty="0">
                <a:solidFill>
                  <a:schemeClr val="bg1"/>
                </a:solidFill>
              </a:rPr>
              <a:t>तयार </a:t>
            </a:r>
            <a:r>
              <a:rPr lang="hi-IN" sz="2400" dirty="0" smtClean="0">
                <a:solidFill>
                  <a:schemeClr val="bg1"/>
                </a:solidFill>
              </a:rPr>
              <a:t>गरिएको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hi-IN" sz="2400" dirty="0">
                <a:solidFill>
                  <a:schemeClr val="bg1"/>
                </a:solidFill>
              </a:rPr>
              <a:t>साथै </a:t>
            </a:r>
            <a:r>
              <a:rPr lang="en-US" sz="2400" dirty="0" smtClean="0">
                <a:solidFill>
                  <a:schemeClr val="bg1"/>
                </a:solidFill>
              </a:rPr>
              <a:t>USFDA</a:t>
            </a:r>
            <a:r>
              <a:rPr lang="en-US" sz="2400" dirty="0">
                <a:solidFill>
                  <a:schemeClr val="bg1"/>
                </a:solidFill>
              </a:rPr>
              <a:t>, CFTRI, ISO, HALAL, FSSAI </a:t>
            </a:r>
            <a:r>
              <a:rPr lang="hi-IN" sz="2400" dirty="0">
                <a:solidFill>
                  <a:schemeClr val="bg1"/>
                </a:solidFill>
              </a:rPr>
              <a:t>र अन्य प्रमाणिक्ता प्राप्त खाद्य </a:t>
            </a:r>
            <a:r>
              <a:rPr lang="hi-IN" sz="2400" dirty="0" smtClean="0">
                <a:solidFill>
                  <a:schemeClr val="bg1"/>
                </a:solidFill>
              </a:rPr>
              <a:t>पूरक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hi-IN" sz="2400" dirty="0" smtClean="0">
                <a:solidFill>
                  <a:schemeClr val="bg1"/>
                </a:solidFill>
              </a:rPr>
              <a:t>उत्पादनहरू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hi-IN" sz="2400" dirty="0" smtClean="0">
                <a:solidFill>
                  <a:schemeClr val="bg1"/>
                </a:solidFill>
              </a:rPr>
              <a:t>रहेको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GMP</a:t>
            </a:r>
            <a:r>
              <a:rPr lang="hi-IN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मानकको साथ नेपाली </a:t>
            </a:r>
            <a:r>
              <a:rPr lang="hi-IN" dirty="0" smtClean="0">
                <a:solidFill>
                  <a:schemeClr val="bg1"/>
                </a:solidFill>
              </a:rPr>
              <a:t>ग्राहकहरुको लागि </a:t>
            </a:r>
            <a:r>
              <a:rPr lang="hi-IN" dirty="0">
                <a:solidFill>
                  <a:schemeClr val="bg1"/>
                </a:solidFill>
              </a:rPr>
              <a:t>उपयुक्त स्व-देशमा उत्पादित कस्मेटिक </a:t>
            </a:r>
            <a:r>
              <a:rPr lang="hi-IN" dirty="0" smtClean="0">
                <a:solidFill>
                  <a:schemeClr val="bg1"/>
                </a:solidFill>
              </a:rPr>
              <a:t>उत्पादनहरू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 smtClean="0">
                <a:solidFill>
                  <a:schemeClr val="bg1"/>
                </a:solidFill>
              </a:rPr>
              <a:t>रहेको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hi-IN" dirty="0" smtClean="0">
                <a:solidFill>
                  <a:schemeClr val="bg1"/>
                </a:solidFill>
              </a:rPr>
              <a:t>वितरक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अधिकार प्राप्त गर्नमा </a:t>
            </a:r>
            <a:r>
              <a:rPr lang="hi-IN" dirty="0" smtClean="0">
                <a:solidFill>
                  <a:schemeClr val="bg1"/>
                </a:solidFill>
              </a:rPr>
              <a:t>सजिलो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रहेको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r>
              <a:rPr lang="hi-IN" dirty="0" smtClean="0">
                <a:solidFill>
                  <a:schemeClr val="bg1"/>
                </a:solidFill>
              </a:rPr>
              <a:t>सम्भाव्यता</a:t>
            </a:r>
            <a:r>
              <a:rPr lang="hi-IN" dirty="0">
                <a:solidFill>
                  <a:schemeClr val="bg1"/>
                </a:solidFill>
              </a:rPr>
              <a:t>: - अधिक बिक्री --- बहु लाभमा आधारित </a:t>
            </a:r>
            <a:r>
              <a:rPr lang="hi-IN" dirty="0" smtClean="0">
                <a:solidFill>
                  <a:schemeClr val="bg1"/>
                </a:solidFill>
              </a:rPr>
              <a:t>रहेको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endParaRPr lang="hi-IN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chemeClr val="bg1"/>
                </a:solidFill>
              </a:rPr>
              <a:t>राष्ट्रिय </a:t>
            </a:r>
            <a:r>
              <a:rPr lang="hi-IN" dirty="0" smtClean="0">
                <a:solidFill>
                  <a:schemeClr val="bg1"/>
                </a:solidFill>
              </a:rPr>
              <a:t>उत्पादकत्व </a:t>
            </a:r>
            <a:r>
              <a:rPr lang="hi-IN" dirty="0">
                <a:solidFill>
                  <a:schemeClr val="bg1"/>
                </a:solidFill>
              </a:rPr>
              <a:t>बढाउन </a:t>
            </a:r>
            <a:r>
              <a:rPr lang="hi-IN" dirty="0" smtClean="0">
                <a:solidFill>
                  <a:schemeClr val="bg1"/>
                </a:solidFill>
              </a:rPr>
              <a:t>सहयोगी रहेको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</a:p>
          <a:p>
            <a:r>
              <a:rPr lang="hi-IN" dirty="0">
                <a:solidFill>
                  <a:schemeClr val="bg1"/>
                </a:solidFill>
              </a:rPr>
              <a:t>राष्ट्रिय पुँजि निर्माणमा प्रतिबद्ध रहेको,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690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455" y="0"/>
            <a:ext cx="5735905" cy="10686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Ultracare</a:t>
            </a:r>
            <a:r>
              <a:rPr lang="en-US" dirty="0">
                <a:solidFill>
                  <a:srgbClr val="FF0000"/>
                </a:solidFill>
              </a:rPr>
              <a:t> whitening kit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73233" y="1236039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2- </a:t>
            </a:r>
            <a:r>
              <a:rPr lang="en-US" sz="2800" dirty="0" err="1" smtClean="0">
                <a:solidFill>
                  <a:srgbClr val="002060"/>
                </a:solidFill>
              </a:rPr>
              <a:t>Oriens</a:t>
            </a:r>
            <a:r>
              <a:rPr lang="en-US" sz="2800" dirty="0" smtClean="0">
                <a:solidFill>
                  <a:srgbClr val="002060"/>
                </a:solidFill>
              </a:rPr>
              <a:t> Whitening scrub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225308" y="2031320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Base, </a:t>
            </a:r>
            <a:r>
              <a:rPr lang="en-US" dirty="0">
                <a:solidFill>
                  <a:schemeClr val="bg1"/>
                </a:solidFill>
              </a:rPr>
              <a:t>Honey, Apricot </a:t>
            </a:r>
            <a:r>
              <a:rPr lang="en-US" dirty="0" smtClean="0">
                <a:solidFill>
                  <a:schemeClr val="bg1"/>
                </a:solidFill>
              </a:rPr>
              <a:t>shell, Papaya extract, Mulberry </a:t>
            </a:r>
            <a:r>
              <a:rPr lang="en-US" dirty="0">
                <a:solidFill>
                  <a:schemeClr val="bg1"/>
                </a:solidFill>
              </a:rPr>
              <a:t>Extract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600318" y="2198745"/>
            <a:ext cx="5908906" cy="395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buSzPct val="100000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स्क्रब </a:t>
            </a:r>
            <a:r>
              <a:rPr lang="hi-IN" sz="2800" dirty="0">
                <a:solidFill>
                  <a:schemeClr val="bg1"/>
                </a:solidFill>
              </a:rPr>
              <a:t>एक्शन द्वारा तपाईंको अनुहारको वास्तविक रङ्ग उजागर गर्नका लागि विशेष रूपले तयार गरिएको स्क्रब हो । यसले छालाबाट मृत कोशिका र कालो छिद्राहरु हटाई अनुहारलाई मुलायम र ताजगी प्रदान गर्न उपयोगी छ । </a:t>
            </a: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25308" y="4237111"/>
            <a:ext cx="3966692" cy="230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3200" dirty="0">
                <a:solidFill>
                  <a:srgbClr val="7030A0"/>
                </a:solidFill>
              </a:rPr>
              <a:t>प्रयोग </a:t>
            </a:r>
            <a:r>
              <a:rPr lang="hi-IN" sz="3200" dirty="0" smtClean="0">
                <a:solidFill>
                  <a:srgbClr val="7030A0"/>
                </a:solidFill>
              </a:rPr>
              <a:t>विधिः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hi-IN" dirty="0">
                <a:solidFill>
                  <a:srgbClr val="FFFF00"/>
                </a:solidFill>
              </a:rPr>
              <a:t>अनुहार र घाँटीमा </a:t>
            </a:r>
            <a:r>
              <a:rPr lang="hi-IN" dirty="0" smtClean="0">
                <a:solidFill>
                  <a:srgbClr val="FFFF00"/>
                </a:solidFill>
              </a:rPr>
              <a:t>स्क्रब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>
                <a:solidFill>
                  <a:srgbClr val="FFFF00"/>
                </a:solidFill>
              </a:rPr>
              <a:t>क्रिम</a:t>
            </a:r>
            <a:r>
              <a:rPr lang="hi-IN" dirty="0" smtClean="0">
                <a:solidFill>
                  <a:srgbClr val="FFFF00"/>
                </a:solidFill>
              </a:rPr>
              <a:t> </a:t>
            </a:r>
            <a:r>
              <a:rPr lang="hi-IN" dirty="0">
                <a:solidFill>
                  <a:srgbClr val="FFFF00"/>
                </a:solidFill>
              </a:rPr>
              <a:t>लागू गर्नुहोस् </a:t>
            </a:r>
            <a:r>
              <a:rPr lang="hi-IN" dirty="0" smtClean="0">
                <a:solidFill>
                  <a:srgbClr val="FFFF00"/>
                </a:solidFill>
              </a:rPr>
              <a:t>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आँखा </a:t>
            </a:r>
            <a:r>
              <a:rPr lang="hi-IN" dirty="0">
                <a:solidFill>
                  <a:srgbClr val="FFFF00"/>
                </a:solidFill>
              </a:rPr>
              <a:t>वरपरका क्षेत्रहरूलाई जोगाउदै  ५ देखि १० मिनेटसम्म हल्का मालिस </a:t>
            </a:r>
            <a:r>
              <a:rPr lang="hi-IN" dirty="0" smtClean="0">
                <a:solidFill>
                  <a:srgbClr val="FFFF00"/>
                </a:solidFill>
              </a:rPr>
              <a:t>गर्नुहोस्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>
                <a:solidFill>
                  <a:srgbClr val="FFFF00"/>
                </a:solidFill>
              </a:rPr>
              <a:t>र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 smtClean="0">
                <a:solidFill>
                  <a:srgbClr val="FFFF00"/>
                </a:solidFill>
              </a:rPr>
              <a:t>  </a:t>
            </a:r>
            <a:r>
              <a:rPr lang="hi-IN" dirty="0">
                <a:solidFill>
                  <a:srgbClr val="FFFF00"/>
                </a:solidFill>
              </a:rPr>
              <a:t>मनतातो पानीले पखाल्नुहोस </a:t>
            </a:r>
            <a:r>
              <a:rPr lang="hi-IN" dirty="0" smtClean="0">
                <a:solidFill>
                  <a:srgbClr val="FFFF00"/>
                </a:solidFill>
              </a:rPr>
              <a:t>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>
                <a:solidFill>
                  <a:srgbClr val="FFFF00"/>
                </a:solidFill>
              </a:rPr>
              <a:t>अनुहारलाइ सफा कपडाले </a:t>
            </a:r>
            <a:r>
              <a:rPr lang="hi-IN" dirty="0" smtClean="0">
                <a:solidFill>
                  <a:srgbClr val="FFFF00"/>
                </a:solidFill>
              </a:rPr>
              <a:t>पुछेर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 smtClean="0">
                <a:solidFill>
                  <a:srgbClr val="FFFF00"/>
                </a:solidFill>
              </a:rPr>
              <a:t>सुख्खा </a:t>
            </a:r>
            <a:r>
              <a:rPr lang="hi-IN" dirty="0">
                <a:solidFill>
                  <a:srgbClr val="FFFF00"/>
                </a:solidFill>
              </a:rPr>
              <a:t>बनाउनुहोस ।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1077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4455" y="0"/>
            <a:ext cx="5735905" cy="10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3233" y="1236039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3- </a:t>
            </a:r>
            <a:r>
              <a:rPr lang="en-US" sz="2800" dirty="0" err="1" smtClean="0">
                <a:solidFill>
                  <a:srgbClr val="002060"/>
                </a:solidFill>
              </a:rPr>
              <a:t>oriens</a:t>
            </a:r>
            <a:r>
              <a:rPr lang="en-US" sz="2800" dirty="0" smtClean="0">
                <a:solidFill>
                  <a:srgbClr val="002060"/>
                </a:solidFill>
              </a:rPr>
              <a:t> whitening massage cream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41216" y="2305317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Base, </a:t>
            </a:r>
            <a:r>
              <a:rPr lang="en-US" dirty="0">
                <a:solidFill>
                  <a:schemeClr val="bg1"/>
                </a:solidFill>
              </a:rPr>
              <a:t>Honey, Vitamin </a:t>
            </a:r>
            <a:r>
              <a:rPr lang="en-US" dirty="0" smtClean="0">
                <a:solidFill>
                  <a:schemeClr val="bg1"/>
                </a:solidFill>
              </a:rPr>
              <a:t>E, Papaya Extract, Turmeric Extract, Mulberry </a:t>
            </a:r>
            <a:r>
              <a:rPr lang="en-US" dirty="0" smtClean="0">
                <a:solidFill>
                  <a:schemeClr val="bg1"/>
                </a:solidFill>
              </a:rPr>
              <a:t>Extract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 noGrp="1"/>
          </p:cNvSpPr>
          <p:nvPr/>
        </p:nvSpPr>
        <p:spPr>
          <a:xfrm>
            <a:off x="823814" y="2031320"/>
            <a:ext cx="5908906" cy="395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92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यो </a:t>
            </a:r>
            <a:r>
              <a:rPr lang="hi-IN" sz="2800" dirty="0">
                <a:solidFill>
                  <a:schemeClr val="bg1"/>
                </a:solidFill>
              </a:rPr>
              <a:t>हल्का वजनको क्रीम हो जसले चाँडै अनुहारको सुख्खापन हटाउँछ ।</a:t>
            </a: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>
                <a:solidFill>
                  <a:schemeClr val="bg1"/>
                </a:solidFill>
              </a:rPr>
              <a:t>यो छालामा चाँडै अवशोषित हुन्छ </a:t>
            </a:r>
            <a:r>
              <a:rPr lang="hi-IN" sz="2800" dirty="0" smtClean="0">
                <a:solidFill>
                  <a:schemeClr val="bg1"/>
                </a:solidFill>
              </a:rPr>
              <a:t>।</a:t>
            </a:r>
            <a:endParaRPr lang="hi-IN" sz="28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>
                <a:solidFill>
                  <a:schemeClr val="bg1"/>
                </a:solidFill>
              </a:rPr>
              <a:t>यसले छालालाई पोषण दिन्छ र माँइस्चराइज गर्दछ । यसका साथै सतह रेखाहरु र छालाहरूलाई चाउरिन कम गर्न मद्दत गर्नुका साथै छालालाइ नरम, चिल्लो र जीवन्त बनाउँछ ।</a:t>
            </a: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hi-IN" sz="2800" dirty="0">
              <a:solidFill>
                <a:schemeClr val="bg1"/>
              </a:solidFill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25308" y="4472509"/>
            <a:ext cx="3966692" cy="230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7030A0"/>
                </a:solidFill>
              </a:rPr>
              <a:t>प्रयोग </a:t>
            </a:r>
            <a:r>
              <a:rPr lang="hi-IN" dirty="0">
                <a:solidFill>
                  <a:srgbClr val="7030A0"/>
                </a:solidFill>
              </a:rPr>
              <a:t>विधिः</a:t>
            </a:r>
          </a:p>
          <a:p>
            <a:r>
              <a:rPr lang="hi-IN" dirty="0">
                <a:solidFill>
                  <a:srgbClr val="FFFF00"/>
                </a:solidFill>
              </a:rPr>
              <a:t>पूरै अनुहार र घाँटीमा क्रीम लगाउनुहोस् </a:t>
            </a:r>
            <a:r>
              <a:rPr lang="hi-IN" dirty="0" smtClean="0">
                <a:solidFill>
                  <a:srgbClr val="FFFF00"/>
                </a:solidFill>
              </a:rPr>
              <a:t>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५ </a:t>
            </a:r>
            <a:r>
              <a:rPr lang="hi-IN" dirty="0">
                <a:solidFill>
                  <a:srgbClr val="FFFF00"/>
                </a:solidFill>
              </a:rPr>
              <a:t>देखि १० मिनेट गोलाकार तरिकामा माथि र तलतिर हल्का मालिस गर्नुहोस </a:t>
            </a:r>
            <a:r>
              <a:rPr lang="hi-IN" dirty="0" smtClean="0">
                <a:solidFill>
                  <a:srgbClr val="FFFF00"/>
                </a:solidFill>
              </a:rPr>
              <a:t>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क्रिम </a:t>
            </a:r>
            <a:r>
              <a:rPr lang="hi-IN" dirty="0">
                <a:solidFill>
                  <a:srgbClr val="FFFF00"/>
                </a:solidFill>
              </a:rPr>
              <a:t>पूर्ण रूपमा छालामा अवशोषित नभएसम्म मालिस गर्नुहोस ।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3012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4455" y="0"/>
            <a:ext cx="5735905" cy="10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3233" y="1236039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4- </a:t>
            </a:r>
            <a:r>
              <a:rPr lang="en-US" sz="2800" dirty="0" err="1" smtClean="0">
                <a:solidFill>
                  <a:srgbClr val="002060"/>
                </a:solidFill>
              </a:rPr>
              <a:t>oriens</a:t>
            </a:r>
            <a:r>
              <a:rPr lang="en-US" sz="2800" dirty="0" smtClean="0">
                <a:solidFill>
                  <a:srgbClr val="002060"/>
                </a:solidFill>
              </a:rPr>
              <a:t> whitening gel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41216" y="1725455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Base, </a:t>
            </a:r>
            <a:r>
              <a:rPr lang="en-US" dirty="0">
                <a:solidFill>
                  <a:schemeClr val="bg1"/>
                </a:solidFill>
              </a:rPr>
              <a:t>Honey, Papaya </a:t>
            </a:r>
            <a:r>
              <a:rPr lang="en-US" dirty="0" smtClean="0">
                <a:solidFill>
                  <a:schemeClr val="bg1"/>
                </a:solidFill>
              </a:rPr>
              <a:t>extract, Mulberry Extract, Sandalwood </a:t>
            </a:r>
            <a:r>
              <a:rPr lang="en-US" dirty="0">
                <a:solidFill>
                  <a:schemeClr val="bg1"/>
                </a:solidFill>
              </a:rPr>
              <a:t>Extract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1069140" y="2031320"/>
            <a:ext cx="5908906" cy="395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lnSpcReduction="1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यो </a:t>
            </a:r>
            <a:r>
              <a:rPr lang="hi-IN" sz="2800" dirty="0">
                <a:solidFill>
                  <a:schemeClr val="bg1"/>
                </a:solidFill>
              </a:rPr>
              <a:t>जेलले विकसित रक्षा प्रणाली प्रदान गर्दछ । सकारात्मक परिवर्तनहरू ट्रिगर गर्दछ </a:t>
            </a:r>
            <a:r>
              <a:rPr lang="hi-IN" sz="2800" dirty="0" smtClean="0">
                <a:solidFill>
                  <a:schemeClr val="bg1"/>
                </a:solidFill>
              </a:rPr>
              <a:t>।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छालालाई </a:t>
            </a:r>
            <a:r>
              <a:rPr lang="hi-IN" sz="2800" dirty="0">
                <a:solidFill>
                  <a:schemeClr val="bg1"/>
                </a:solidFill>
              </a:rPr>
              <a:t>तनक्क पार्नुका साथै नरम चिल्लो बनाई कडा र हाइड्रेटेड </a:t>
            </a:r>
            <a:r>
              <a:rPr lang="hi-IN" sz="2800" dirty="0" smtClean="0">
                <a:solidFill>
                  <a:schemeClr val="bg1"/>
                </a:solidFill>
              </a:rPr>
              <a:t>बनाउँछ।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47251" y="4126823"/>
            <a:ext cx="3966692" cy="230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600" dirty="0" smtClean="0">
                <a:solidFill>
                  <a:srgbClr val="7030A0"/>
                </a:solidFill>
              </a:rPr>
              <a:t>प्रयोग </a:t>
            </a:r>
            <a:r>
              <a:rPr lang="hi-IN" sz="2600" dirty="0">
                <a:solidFill>
                  <a:srgbClr val="7030A0"/>
                </a:solidFill>
              </a:rPr>
              <a:t>विधिः</a:t>
            </a:r>
          </a:p>
          <a:p>
            <a:r>
              <a:rPr lang="hi-IN" dirty="0" smtClean="0">
                <a:solidFill>
                  <a:srgbClr val="FFFF00"/>
                </a:solidFill>
              </a:rPr>
              <a:t>पियर </a:t>
            </a:r>
            <a:r>
              <a:rPr lang="hi-IN" dirty="0">
                <a:solidFill>
                  <a:srgbClr val="FFFF00"/>
                </a:solidFill>
              </a:rPr>
              <a:t>जेलको एक उचित मात्रा लिनुहोस् </a:t>
            </a:r>
            <a:r>
              <a:rPr lang="hi-IN" dirty="0" smtClean="0">
                <a:solidFill>
                  <a:srgbClr val="FFFF00"/>
                </a:solidFill>
              </a:rPr>
              <a:t>।अनुहार </a:t>
            </a:r>
            <a:r>
              <a:rPr lang="hi-IN" dirty="0">
                <a:solidFill>
                  <a:srgbClr val="FFFF00"/>
                </a:solidFill>
              </a:rPr>
              <a:t>र घाँटीमा लगाउनुहोस् </a:t>
            </a:r>
            <a:r>
              <a:rPr lang="hi-IN" dirty="0" smtClean="0">
                <a:solidFill>
                  <a:srgbClr val="FFFF00"/>
                </a:solidFill>
              </a:rPr>
              <a:t>।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hi-IN" dirty="0" smtClean="0">
                <a:solidFill>
                  <a:srgbClr val="FFFF00"/>
                </a:solidFill>
              </a:rPr>
              <a:t>जेल </a:t>
            </a:r>
            <a:r>
              <a:rPr lang="hi-IN" dirty="0">
                <a:solidFill>
                  <a:srgbClr val="FFFF00"/>
                </a:solidFill>
              </a:rPr>
              <a:t>छालामा अवशोषित नभएसम्म हल्का रूपमा मालिस गर्नुहोस् ।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21088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4455" y="0"/>
            <a:ext cx="5735905" cy="10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3233" y="1236039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5- </a:t>
            </a:r>
            <a:r>
              <a:rPr lang="en-US" sz="2800" dirty="0" err="1" smtClean="0">
                <a:solidFill>
                  <a:srgbClr val="002060"/>
                </a:solidFill>
              </a:rPr>
              <a:t>oriens</a:t>
            </a:r>
            <a:r>
              <a:rPr lang="en-US" sz="2800" dirty="0" smtClean="0">
                <a:solidFill>
                  <a:srgbClr val="002060"/>
                </a:solidFill>
              </a:rPr>
              <a:t> whitening </a:t>
            </a:r>
            <a:r>
              <a:rPr lang="en-US" sz="2800" dirty="0" err="1" smtClean="0">
                <a:solidFill>
                  <a:srgbClr val="002060"/>
                </a:solidFill>
              </a:rPr>
              <a:t>facepack</a:t>
            </a:r>
            <a:r>
              <a:rPr lang="en-US" sz="2800" dirty="0" smtClean="0">
                <a:solidFill>
                  <a:srgbClr val="002060"/>
                </a:solidFill>
              </a:rPr>
              <a:t/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41216" y="2305317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Base, </a:t>
            </a:r>
            <a:r>
              <a:rPr lang="en-US" dirty="0">
                <a:solidFill>
                  <a:schemeClr val="bg1"/>
                </a:solidFill>
              </a:rPr>
              <a:t>Honey, </a:t>
            </a:r>
            <a:r>
              <a:rPr lang="en-US" dirty="0" smtClean="0">
                <a:solidFill>
                  <a:schemeClr val="bg1"/>
                </a:solidFill>
              </a:rPr>
              <a:t>Kaolin, </a:t>
            </a:r>
            <a:r>
              <a:rPr lang="en-US" dirty="0" err="1" smtClean="0">
                <a:solidFill>
                  <a:schemeClr val="bg1"/>
                </a:solidFill>
              </a:rPr>
              <a:t>Chandan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Multani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Mitti</a:t>
            </a:r>
            <a:r>
              <a:rPr lang="en-US" dirty="0" smtClean="0">
                <a:solidFill>
                  <a:schemeClr val="bg1"/>
                </a:solidFill>
              </a:rPr>
              <a:t>, Papaya extract, Mulberry Extract, Sandalwood </a:t>
            </a:r>
            <a:r>
              <a:rPr lang="en-US" dirty="0">
                <a:solidFill>
                  <a:schemeClr val="bg1"/>
                </a:solidFill>
              </a:rPr>
              <a:t>Extract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991082" y="1809216"/>
            <a:ext cx="5908906" cy="395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 fontScale="77500" lnSpcReduction="20000"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यसले </a:t>
            </a:r>
            <a:r>
              <a:rPr lang="hi-IN" sz="2800" dirty="0">
                <a:solidFill>
                  <a:schemeClr val="bg1"/>
                </a:solidFill>
              </a:rPr>
              <a:t>छालालाई तनक्क पारी छालालाई कडापन प्रदान गर्दछ ।</a:t>
            </a: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>
                <a:solidFill>
                  <a:schemeClr val="bg1"/>
                </a:solidFill>
              </a:rPr>
              <a:t>यसले छालामा चमकता </a:t>
            </a:r>
            <a:r>
              <a:rPr lang="hi-IN" sz="2800" dirty="0" smtClean="0">
                <a:solidFill>
                  <a:schemeClr val="bg1"/>
                </a:solidFill>
              </a:rPr>
              <a:t>ल्याई </a:t>
            </a:r>
            <a:r>
              <a:rPr lang="hi-IN" sz="2800" dirty="0">
                <a:solidFill>
                  <a:schemeClr val="bg1"/>
                </a:solidFill>
              </a:rPr>
              <a:t>छालाबाट विषाक्त अशुद्धताहरूद्धारा भरिएका फोहोरहरू हटाएर छालालाई सफा गर्दछ । </a:t>
            </a: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>
                <a:solidFill>
                  <a:schemeClr val="bg1"/>
                </a:solidFill>
              </a:rPr>
              <a:t>यसले तपाईंको छालाको लचकतालाई पुर्नस्थापना गर्दछ । छालाको बनावट सुधार गर्दछ । चाउरीपना कम गर्न मद्दत  </a:t>
            </a:r>
            <a:r>
              <a:rPr lang="hi-IN" sz="2800" dirty="0" smtClean="0">
                <a:solidFill>
                  <a:schemeClr val="bg1"/>
                </a:solidFill>
              </a:rPr>
              <a:t>गर्दछ </a:t>
            </a:r>
            <a:r>
              <a:rPr lang="hi-IN" sz="2800" dirty="0">
                <a:solidFill>
                  <a:schemeClr val="bg1"/>
                </a:solidFill>
              </a:rPr>
              <a:t>।</a:t>
            </a:r>
          </a:p>
          <a:p>
            <a:pPr algn="l">
              <a:lnSpc>
                <a:spcPct val="12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90963" y="4199382"/>
            <a:ext cx="3966692" cy="23010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7030A0"/>
                </a:solidFill>
              </a:rPr>
              <a:t>प्रयोग विधिः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>
              <a:spcBef>
                <a:spcPts val="300"/>
              </a:spcBef>
              <a:buSzPct val="100000"/>
              <a:defRPr sz="1600" b="0"/>
            </a:pPr>
            <a:r>
              <a:rPr lang="hi-IN" dirty="0" smtClean="0">
                <a:solidFill>
                  <a:srgbClr val="FFFF00"/>
                </a:solidFill>
              </a:rPr>
              <a:t>औंलाको </a:t>
            </a:r>
            <a:r>
              <a:rPr lang="hi-IN" dirty="0">
                <a:solidFill>
                  <a:srgbClr val="FFFF00"/>
                </a:solidFill>
              </a:rPr>
              <a:t>सहायताले अनुहार र घाँटी वरपर बाक्लो तहमा प्याक लगाउनुहोस । </a:t>
            </a:r>
          </a:p>
          <a:p>
            <a:pPr marL="457200" indent="-457200">
              <a:spcBef>
                <a:spcPts val="300"/>
              </a:spcBef>
              <a:buSzPct val="100000"/>
              <a:defRPr sz="1600" b="0"/>
            </a:pPr>
            <a:r>
              <a:rPr lang="hi-IN" dirty="0">
                <a:solidFill>
                  <a:srgbClr val="FFFF00"/>
                </a:solidFill>
              </a:rPr>
              <a:t>आँखा वरपरका क्षेत्रहरू बचाउनुहोस् । सुक्खा नभएसम्म छालामा मालिस गर्न नछोड्नुहोस । सफा पानीले धुनुहोस् ।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9730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944455" y="0"/>
            <a:ext cx="5735905" cy="10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Ultracare</a:t>
            </a:r>
            <a:r>
              <a:rPr lang="en-US" dirty="0" smtClean="0">
                <a:solidFill>
                  <a:srgbClr val="FF0000"/>
                </a:solidFill>
              </a:rPr>
              <a:t> whitening kit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73233" y="1236039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STEP 6- </a:t>
            </a:r>
            <a:r>
              <a:rPr lang="en-US" sz="2800" dirty="0" err="1" smtClean="0">
                <a:solidFill>
                  <a:srgbClr val="002060"/>
                </a:solidFill>
              </a:rPr>
              <a:t>oriens</a:t>
            </a:r>
            <a:r>
              <a:rPr lang="en-US" sz="2800" dirty="0" smtClean="0">
                <a:solidFill>
                  <a:srgbClr val="002060"/>
                </a:solidFill>
              </a:rPr>
              <a:t> whitening serum</a:t>
            </a:r>
            <a:br>
              <a:rPr lang="en-US" sz="2800" dirty="0" smtClean="0">
                <a:solidFill>
                  <a:srgbClr val="002060"/>
                </a:solidFill>
              </a:rPr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79852" y="2292438"/>
            <a:ext cx="3666186" cy="1893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fi-FI" dirty="0">
                <a:solidFill>
                  <a:schemeClr val="bg1"/>
                </a:solidFill>
              </a:rPr>
              <a:t>Vitamin C, Vitamin E, Hyaluronic acid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 noGrp="1"/>
          </p:cNvSpPr>
          <p:nvPr/>
        </p:nvSpPr>
        <p:spPr>
          <a:xfrm>
            <a:off x="1169501" y="1663529"/>
            <a:ext cx="5908906" cy="395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ctr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060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63239" marR="0" indent="-320039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204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977640" marR="0" indent="-32004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r>
              <a:rPr lang="en-US" sz="2800" dirty="0" smtClean="0">
                <a:solidFill>
                  <a:srgbClr val="FFFF00"/>
                </a:solidFill>
              </a:rPr>
              <a:t>		</a:t>
            </a:r>
            <a:r>
              <a:rPr lang="hi-IN" sz="2800" dirty="0" smtClean="0">
                <a:solidFill>
                  <a:srgbClr val="FFFF00"/>
                </a:solidFill>
              </a:rPr>
              <a:t>विशेषताहरु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r>
              <a:rPr lang="hi-IN" sz="2800" dirty="0" smtClean="0">
                <a:solidFill>
                  <a:schemeClr val="bg1"/>
                </a:solidFill>
              </a:rPr>
              <a:t>यो </a:t>
            </a:r>
            <a:r>
              <a:rPr lang="hi-IN" sz="2800" dirty="0">
                <a:solidFill>
                  <a:schemeClr val="bg1"/>
                </a:solidFill>
              </a:rPr>
              <a:t>छालालाई अधिक चहकिलो चमक दिनको लागि, छालालाई आश्चर्यजनक रुपमा हाइड्रेट राख्ने र मर्मत गरी उज्यालो र मुलायमता प्रदान गर्नको लागि विशेष रुपले तयार गरिएको सेरम हो </a:t>
            </a:r>
            <a:r>
              <a:rPr lang="hi-IN" sz="2800" dirty="0" smtClean="0">
                <a:solidFill>
                  <a:schemeClr val="bg1"/>
                </a:solidFill>
              </a:rPr>
              <a:t>।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 algn="l">
              <a:lnSpc>
                <a:spcPct val="8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  <a:p>
            <a:pPr algn="l">
              <a:lnSpc>
                <a:spcPct val="80000"/>
              </a:lnSpc>
              <a:spcBef>
                <a:spcPts val="300"/>
              </a:spcBef>
              <a:buSzPct val="100000"/>
              <a:defRPr sz="1600" b="0"/>
            </a:pPr>
            <a:endParaRPr lang="en-US" sz="1800" dirty="0" smtClean="0">
              <a:solidFill>
                <a:srgbClr val="FFC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225308" y="4185633"/>
            <a:ext cx="3966692" cy="23010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 smtClean="0">
                <a:solidFill>
                  <a:srgbClr val="7030A0"/>
                </a:solidFill>
              </a:rPr>
              <a:t>प्रयोग विधिः</a:t>
            </a:r>
            <a:endParaRPr lang="en-US" dirty="0" smtClean="0">
              <a:solidFill>
                <a:srgbClr val="7030A0"/>
              </a:solidFill>
            </a:endParaRPr>
          </a:p>
          <a:p>
            <a:pPr marL="457200" indent="-457200">
              <a:spcBef>
                <a:spcPts val="300"/>
              </a:spcBef>
              <a:buSzPct val="100000"/>
              <a:defRPr sz="1600" b="0"/>
            </a:pPr>
            <a:r>
              <a:rPr lang="hi-IN" dirty="0" smtClean="0">
                <a:solidFill>
                  <a:srgbClr val="FFFF00"/>
                </a:solidFill>
              </a:rPr>
              <a:t>फेसियल </a:t>
            </a:r>
            <a:r>
              <a:rPr lang="hi-IN" dirty="0">
                <a:solidFill>
                  <a:srgbClr val="FFFF00"/>
                </a:solidFill>
              </a:rPr>
              <a:t>गरिसकेपछि अन्तमा द्रुत चमक दिन सम्पूर्ण अनुहार र घाँटीमा सेरम लगाउनुहोस् ।</a:t>
            </a:r>
          </a:p>
          <a:p>
            <a:pPr marL="457200" indent="-457200">
              <a:spcBef>
                <a:spcPts val="300"/>
              </a:spcBef>
              <a:buSzPct val="100000"/>
              <a:defRPr sz="1600" b="0"/>
            </a:pPr>
            <a:r>
              <a:rPr lang="hi-IN" dirty="0">
                <a:solidFill>
                  <a:srgbClr val="FFFF00"/>
                </a:solidFill>
              </a:rPr>
              <a:t>यसलाई जेल र क्रीमसँग पनि (सुख्खा छालाको मामलामा) मालिस प्रक्रियाको बखत मिसाउन सकिन्छ जसले राम्रो चमक प्रदान गर्दछ ।</a:t>
            </a:r>
            <a:endParaRPr lang="en-US" dirty="0">
              <a:solidFill>
                <a:srgbClr val="FFFF00"/>
              </a:solidFill>
            </a:endParaRPr>
          </a:p>
          <a:p>
            <a:pPr marL="457200" indent="-457200">
              <a:spcBef>
                <a:spcPts val="300"/>
              </a:spcBef>
              <a:buSzPct val="100000"/>
              <a:defRPr sz="1600" b="0"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388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23" y="0"/>
            <a:ext cx="5349539" cy="1262130"/>
          </a:xfrm>
        </p:spPr>
        <p:txBody>
          <a:bodyPr/>
          <a:lstStyle/>
          <a:p>
            <a:r>
              <a:rPr lang="hi-IN" dirty="0">
                <a:solidFill>
                  <a:srgbClr val="FF0000"/>
                </a:solidFill>
              </a:rPr>
              <a:t>व्यापारको </a:t>
            </a:r>
            <a:r>
              <a:rPr lang="hi-IN" dirty="0" smtClean="0">
                <a:solidFill>
                  <a:srgbClr val="FF0000"/>
                </a:solidFill>
              </a:rPr>
              <a:t>अवसरहरू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437" y="1721454"/>
            <a:ext cx="11518521" cy="4657044"/>
          </a:xfrm>
        </p:spPr>
        <p:txBody>
          <a:bodyPr>
            <a:normAutofit lnSpcReduction="10000"/>
          </a:bodyPr>
          <a:lstStyle/>
          <a:p>
            <a:r>
              <a:rPr lang="hi-IN" dirty="0" smtClean="0">
                <a:solidFill>
                  <a:srgbClr val="FFFF00"/>
                </a:solidFill>
              </a:rPr>
              <a:t>सामान्य </a:t>
            </a:r>
            <a:r>
              <a:rPr lang="hi-IN" dirty="0">
                <a:solidFill>
                  <a:srgbClr val="FFFF00"/>
                </a:solidFill>
              </a:rPr>
              <a:t>उपभोक्ताहरूले ग्लोबल ओरियन्स नेपालको नजीकको बिक्री आउटलेटहरूबाट उत्पादनहरू किन्न र प्रयोग गर्न सक्दछन्।</a:t>
            </a:r>
          </a:p>
          <a:p>
            <a:r>
              <a:rPr lang="hi-IN" dirty="0" smtClean="0">
                <a:solidFill>
                  <a:srgbClr val="FFFF00"/>
                </a:solidFill>
              </a:rPr>
              <a:t>तपाईं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>
                <a:solidFill>
                  <a:srgbClr val="FFFF00"/>
                </a:solidFill>
              </a:rPr>
              <a:t>हाम्रा आधिकारीक वितरकहरूमार्फत हाम्रो उत्पादनहरूको संरचना, फाइदाहरू र प्रयोगको बारेमा सिक्न सक्नुहुन्छ।</a:t>
            </a:r>
          </a:p>
          <a:p>
            <a:r>
              <a:rPr lang="hi-IN" dirty="0" smtClean="0">
                <a:solidFill>
                  <a:srgbClr val="FFFF00"/>
                </a:solidFill>
              </a:rPr>
              <a:t>प्रत्यक्ष </a:t>
            </a:r>
            <a:r>
              <a:rPr lang="hi-IN" dirty="0">
                <a:solidFill>
                  <a:srgbClr val="FFFF00"/>
                </a:solidFill>
              </a:rPr>
              <a:t>बिक्री </a:t>
            </a:r>
            <a:r>
              <a:rPr lang="hi-IN" dirty="0" smtClean="0">
                <a:solidFill>
                  <a:srgbClr val="FFFF00"/>
                </a:solidFill>
              </a:rPr>
              <a:t>प्रणालीमार्फत </a:t>
            </a:r>
            <a:r>
              <a:rPr lang="hi-IN" dirty="0">
                <a:solidFill>
                  <a:srgbClr val="FFFF00"/>
                </a:solidFill>
              </a:rPr>
              <a:t>बिक्री </a:t>
            </a:r>
            <a:r>
              <a:rPr lang="hi-IN" dirty="0" smtClean="0">
                <a:solidFill>
                  <a:srgbClr val="FFFF00"/>
                </a:solidFill>
              </a:rPr>
              <a:t>हुने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 smtClean="0">
                <a:solidFill>
                  <a:srgbClr val="FFFF00"/>
                </a:solidFill>
              </a:rPr>
              <a:t>भएकाले, </a:t>
            </a:r>
            <a:r>
              <a:rPr lang="hi-IN" dirty="0">
                <a:solidFill>
                  <a:srgbClr val="FFFF00"/>
                </a:solidFill>
              </a:rPr>
              <a:t>तपाईं पनि वितरकको रूपमा यसको उत्पादनहरूको विक्रि प्रबर्धन गर्न र </a:t>
            </a:r>
            <a:r>
              <a:rPr lang="hi-IN" dirty="0" smtClean="0">
                <a:solidFill>
                  <a:srgbClr val="FFFF00"/>
                </a:solidFill>
              </a:rPr>
              <a:t>पछि </a:t>
            </a:r>
            <a:r>
              <a:rPr lang="hi-IN" dirty="0">
                <a:solidFill>
                  <a:srgbClr val="FFFF00"/>
                </a:solidFill>
              </a:rPr>
              <a:t>कम्पनीको बजार योजना अनुसार लाभहरू पनि प्राप्त गर्न सक्नुहुनेछ।</a:t>
            </a:r>
          </a:p>
          <a:p>
            <a:r>
              <a:rPr lang="hi-IN" dirty="0">
                <a:solidFill>
                  <a:srgbClr val="FFFF00"/>
                </a:solidFill>
              </a:rPr>
              <a:t>कम्पनीले बिक्री अनुपातको आधारमा आयोग, प्रोत्साहन र पुरस्कारको व्यवस्था गरेको छ।</a:t>
            </a:r>
          </a:p>
          <a:p>
            <a:r>
              <a:rPr lang="hi-IN" dirty="0">
                <a:solidFill>
                  <a:srgbClr val="FFFF00"/>
                </a:solidFill>
              </a:rPr>
              <a:t>वितरकले बिक्री अनुपातको आधारमा पैसा कमाएर स्वयं-आय सिर्जना गर्न </a:t>
            </a:r>
            <a:r>
              <a:rPr lang="hi-IN" dirty="0" smtClean="0">
                <a:solidFill>
                  <a:srgbClr val="FFFF00"/>
                </a:solidFill>
              </a:rPr>
              <a:t>सक्षम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hi-IN" dirty="0">
                <a:solidFill>
                  <a:srgbClr val="FFFF00"/>
                </a:solidFill>
              </a:rPr>
              <a:t>हुन सक्ने अवसर पनि यहाँ रहेको छ । 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2234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151804" cy="978794"/>
          </a:xfrm>
        </p:spPr>
        <p:txBody>
          <a:bodyPr/>
          <a:lstStyle/>
          <a:p>
            <a:r>
              <a:rPr lang="hi-IN" dirty="0">
                <a:solidFill>
                  <a:srgbClr val="FF0000"/>
                </a:solidFill>
              </a:rPr>
              <a:t>वितरक </a:t>
            </a:r>
            <a:r>
              <a:rPr lang="hi-IN" dirty="0" smtClean="0">
                <a:solidFill>
                  <a:srgbClr val="FF0000"/>
                </a:solidFill>
              </a:rPr>
              <a:t>योजना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984" y="2165311"/>
            <a:ext cx="6251061" cy="15953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ग्लोबल ओरियन्स नेपालको बिक्री सम्झौता फाराममा हस्ताक्षर गर्ने </a:t>
            </a:r>
            <a:r>
              <a:rPr lang="en-US" dirty="0" smtClean="0">
                <a:solidFill>
                  <a:schemeClr val="bg1"/>
                </a:solidFill>
              </a:rPr>
              <a:t>18 </a:t>
            </a:r>
            <a:r>
              <a:rPr lang="hi-IN" dirty="0">
                <a:solidFill>
                  <a:schemeClr val="bg1"/>
                </a:solidFill>
              </a:rPr>
              <a:t>बर्षका कुनै पनि नेपाली नागरिक </a:t>
            </a:r>
            <a:r>
              <a:rPr lang="hi-IN" dirty="0" smtClean="0">
                <a:solidFill>
                  <a:schemeClr val="bg1"/>
                </a:solidFill>
              </a:rPr>
              <a:t>कानूनी मान्यतासहित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>
                <a:solidFill>
                  <a:schemeClr val="bg1"/>
                </a:solidFill>
              </a:rPr>
              <a:t>यस कम्पनीको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hi-IN" dirty="0" smtClean="0">
                <a:solidFill>
                  <a:schemeClr val="bg1"/>
                </a:solidFill>
              </a:rPr>
              <a:t>वितरक </a:t>
            </a:r>
            <a:r>
              <a:rPr lang="hi-IN" dirty="0">
                <a:solidFill>
                  <a:schemeClr val="bg1"/>
                </a:solidFill>
              </a:rPr>
              <a:t>हुन सक्छन्।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237" y="1370030"/>
            <a:ext cx="8157133" cy="795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2800" dirty="0">
                <a:solidFill>
                  <a:srgbClr val="002060"/>
                </a:solidFill>
              </a:rPr>
              <a:t>को वितरक हुन सक्छ?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595" y="1767669"/>
            <a:ext cx="4827252" cy="366721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45315" y="4018416"/>
            <a:ext cx="6362163" cy="1791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000" dirty="0">
                <a:solidFill>
                  <a:srgbClr val="FFFF00"/>
                </a:solidFill>
              </a:rPr>
              <a:t>केहि महत्त्वपूर्ण धारा: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Global Oriens Nepal </a:t>
            </a:r>
            <a:r>
              <a:rPr lang="hi-IN" sz="2000" dirty="0" smtClean="0">
                <a:solidFill>
                  <a:schemeClr val="bg1"/>
                </a:solidFill>
              </a:rPr>
              <a:t>को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 smtClean="0">
                <a:solidFill>
                  <a:schemeClr val="bg1"/>
                </a:solidFill>
              </a:rPr>
              <a:t>कुनै </a:t>
            </a:r>
            <a:r>
              <a:rPr lang="hi-IN" sz="2000" dirty="0">
                <a:solidFill>
                  <a:schemeClr val="bg1"/>
                </a:solidFill>
              </a:rPr>
              <a:t>पनि </a:t>
            </a:r>
            <a:r>
              <a:rPr lang="hi-IN" sz="2000" dirty="0" smtClean="0">
                <a:solidFill>
                  <a:schemeClr val="bg1"/>
                </a:solidFill>
              </a:rPr>
              <a:t>उत्पादनहरू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hi-IN" sz="2000" dirty="0" smtClean="0">
                <a:solidFill>
                  <a:schemeClr val="bg1"/>
                </a:solidFill>
              </a:rPr>
              <a:t>कम्तिमा</a:t>
            </a:r>
            <a:r>
              <a:rPr lang="en-US" sz="2000" dirty="0" smtClean="0">
                <a:solidFill>
                  <a:schemeClr val="bg1"/>
                </a:solidFill>
              </a:rPr>
              <a:t> 10PV)</a:t>
            </a:r>
            <a:r>
              <a:rPr lang="hi-IN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खरीद गर्नुहोस्</a:t>
            </a:r>
          </a:p>
          <a:p>
            <a:r>
              <a:rPr lang="hi-IN" sz="2000" dirty="0">
                <a:solidFill>
                  <a:schemeClr val="bg1"/>
                </a:solidFill>
              </a:rPr>
              <a:t>चित्त नबुझे </a:t>
            </a:r>
            <a:r>
              <a:rPr lang="en-US" sz="2000" dirty="0" smtClean="0">
                <a:solidFill>
                  <a:schemeClr val="bg1"/>
                </a:solidFill>
              </a:rPr>
              <a:t>30</a:t>
            </a:r>
            <a:r>
              <a:rPr lang="hi-IN" sz="2000" dirty="0" smtClean="0">
                <a:solidFill>
                  <a:schemeClr val="bg1"/>
                </a:solidFill>
              </a:rPr>
              <a:t> दिन</a:t>
            </a:r>
            <a:r>
              <a:rPr lang="hi-IN" sz="2000" dirty="0">
                <a:solidFill>
                  <a:schemeClr val="bg1"/>
                </a:solidFill>
              </a:rPr>
              <a:t>मा पैसा फिर्ता </a:t>
            </a:r>
            <a:r>
              <a:rPr lang="hi-IN" sz="2000" dirty="0" smtClean="0">
                <a:solidFill>
                  <a:schemeClr val="bg1"/>
                </a:solidFill>
              </a:rPr>
              <a:t>नीति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hi-IN" sz="2000" dirty="0">
                <a:solidFill>
                  <a:schemeClr val="bg1"/>
                </a:solidFill>
              </a:rPr>
              <a:t>रहेको छ ।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(*</a:t>
            </a:r>
            <a:r>
              <a:rPr lang="hi-IN" sz="2000" dirty="0">
                <a:solidFill>
                  <a:schemeClr val="bg1"/>
                </a:solidFill>
              </a:rPr>
              <a:t>सर्तहरु </a:t>
            </a:r>
            <a:r>
              <a:rPr lang="hi-IN" sz="2000" dirty="0" smtClean="0">
                <a:solidFill>
                  <a:schemeClr val="bg1"/>
                </a:solidFill>
              </a:rPr>
              <a:t>लागुहुनेछन्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2439" y="51515"/>
            <a:ext cx="6478073" cy="123637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Sales Plan (</a:t>
            </a:r>
            <a:r>
              <a:rPr lang="hi-IN" sz="4000" dirty="0">
                <a:solidFill>
                  <a:srgbClr val="FF0000"/>
                </a:solidFill>
              </a:rPr>
              <a:t>बिक्री </a:t>
            </a:r>
            <a:r>
              <a:rPr lang="hi-IN" sz="4000" dirty="0" smtClean="0">
                <a:solidFill>
                  <a:srgbClr val="FF0000"/>
                </a:solidFill>
              </a:rPr>
              <a:t>योजना</a:t>
            </a:r>
            <a:r>
              <a:rPr lang="en-US" sz="4000" dirty="0" smtClean="0">
                <a:solidFill>
                  <a:srgbClr val="FF0000"/>
                </a:solidFill>
              </a:rPr>
              <a:t>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5015" y="1734333"/>
            <a:ext cx="8319752" cy="905836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Incentives are provided in 3 different ways (</a:t>
            </a:r>
            <a:r>
              <a:rPr lang="hi-IN" sz="3200" dirty="0" smtClean="0">
                <a:solidFill>
                  <a:srgbClr val="FF0000"/>
                </a:solidFill>
              </a:rPr>
              <a:t>बिभिन्न  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hi-IN" sz="3200" dirty="0" smtClean="0">
                <a:solidFill>
                  <a:srgbClr val="FF0000"/>
                </a:solidFill>
              </a:rPr>
              <a:t>तरिकाहरूबाट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hi-IN" sz="3200" dirty="0">
                <a:solidFill>
                  <a:srgbClr val="FF0000"/>
                </a:solidFill>
              </a:rPr>
              <a:t> आम्दानि प्राप्त गर्न सकिन्छ</a:t>
            </a:r>
            <a:r>
              <a:rPr lang="en-US" sz="3200" dirty="0" smtClean="0">
                <a:solidFill>
                  <a:srgbClr val="FF0000"/>
                </a:solidFill>
              </a:rPr>
              <a:t>):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5628068" y="2923504"/>
            <a:ext cx="418562" cy="1455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lock Arc 12"/>
          <p:cNvSpPr/>
          <p:nvPr/>
        </p:nvSpPr>
        <p:spPr>
          <a:xfrm>
            <a:off x="8293994" y="3138130"/>
            <a:ext cx="1635617" cy="1047504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>
            <a:off x="1770845" y="3065171"/>
            <a:ext cx="1609859" cy="978795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8970" y="4662152"/>
            <a:ext cx="2734718" cy="1404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First Incentive Payment</a:t>
            </a:r>
          </a:p>
          <a:p>
            <a:pPr algn="ctr"/>
            <a:r>
              <a:rPr lang="hi-IN" sz="2000" i="1" dirty="0">
                <a:solidFill>
                  <a:srgbClr val="FFFF00"/>
                </a:solidFill>
              </a:rPr>
              <a:t>पहिलो आम्दानी योजना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81307" y="4378817"/>
            <a:ext cx="3010829" cy="1017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</a:rPr>
              <a:t>Reward Incentive</a:t>
            </a:r>
          </a:p>
          <a:p>
            <a:pPr algn="ctr"/>
            <a:r>
              <a:rPr lang="hi-IN" sz="2400" i="1" dirty="0">
                <a:solidFill>
                  <a:srgbClr val="FFFF00"/>
                </a:solidFill>
              </a:rPr>
              <a:t>पुरस्कार योजना 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3994" y="4627520"/>
            <a:ext cx="2807595" cy="1537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Sales &amp; Purchase Incentive</a:t>
            </a:r>
          </a:p>
          <a:p>
            <a:pPr algn="ctr"/>
            <a:r>
              <a:rPr lang="hi-IN" sz="2000" i="1" dirty="0">
                <a:solidFill>
                  <a:srgbClr val="FFFF00"/>
                </a:solidFill>
              </a:rPr>
              <a:t>विक्रि प्रबर्धन र खरिद वापतको आम्दानी योजना </a:t>
            </a:r>
            <a:endParaRPr lang="en-US" sz="2000" i="1" dirty="0">
              <a:solidFill>
                <a:srgbClr val="FFFF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039371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489398" y="347826"/>
            <a:ext cx="9171578" cy="485480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grpSp>
        <p:nvGrpSpPr>
          <p:cNvPr id="206" name="Rounded Rectangle 4"/>
          <p:cNvGrpSpPr/>
          <p:nvPr/>
        </p:nvGrpSpPr>
        <p:grpSpPr>
          <a:xfrm>
            <a:off x="1823271" y="-1"/>
            <a:ext cx="6503831" cy="1352429"/>
            <a:chOff x="-2876236" y="-959993"/>
            <a:chExt cx="8021373" cy="731521"/>
          </a:xfrm>
          <a:solidFill>
            <a:srgbClr val="EC08E9"/>
          </a:solidFill>
        </p:grpSpPr>
        <p:sp>
          <p:nvSpPr>
            <p:cNvPr id="204" name="Rounded Rectangle"/>
            <p:cNvSpPr/>
            <p:nvPr/>
          </p:nvSpPr>
          <p:spPr>
            <a:xfrm>
              <a:off x="-1804370" y="-959993"/>
              <a:ext cx="6421121" cy="731521"/>
            </a:xfrm>
            <a:prstGeom prst="roundRect">
              <a:avLst>
                <a:gd name="adj" fmla="val 16667"/>
              </a:avLst>
            </a:prstGeom>
            <a:grpFill/>
            <a:ln w="12700" cap="rnd">
              <a:solidFill>
                <a:srgbClr val="5E098D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sp>
          <p:nvSpPr>
            <p:cNvPr id="205" name="FAST TRACK BONUS"/>
            <p:cNvSpPr txBox="1"/>
            <p:nvPr/>
          </p:nvSpPr>
          <p:spPr>
            <a:xfrm>
              <a:off x="-2876236" y="-776845"/>
              <a:ext cx="8021373" cy="435469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650240">
                <a:defRPr sz="3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2391" dirty="0"/>
                <a:t> </a:t>
              </a:r>
              <a:r>
                <a:rPr lang="en-US" sz="2391" dirty="0" smtClean="0"/>
                <a:t>   </a:t>
              </a:r>
              <a:r>
                <a:rPr sz="2391" dirty="0" smtClean="0"/>
                <a:t>F</a:t>
              </a:r>
              <a:r>
                <a:rPr lang="en-US" sz="2391" dirty="0" smtClean="0"/>
                <a:t>irst Incentive Payment (</a:t>
              </a:r>
              <a:r>
                <a:rPr lang="hi-IN" sz="2391" dirty="0"/>
                <a:t>पहिलो आम्दानी </a:t>
              </a:r>
              <a:r>
                <a:rPr lang="hi-IN" sz="2391" dirty="0" smtClean="0"/>
                <a:t>योजना</a:t>
              </a:r>
              <a:r>
                <a:rPr lang="en-US" sz="2391" dirty="0" smtClean="0"/>
                <a:t>)</a:t>
              </a:r>
              <a:endParaRPr lang="hi-IN" sz="2391" dirty="0"/>
            </a:p>
            <a:p>
              <a:endParaRPr sz="2391" dirty="0"/>
            </a:p>
          </p:txBody>
        </p:sp>
      </p:grpSp>
      <p:sp>
        <p:nvSpPr>
          <p:cNvPr id="207" name="Rectangle 24"/>
          <p:cNvSpPr txBox="1"/>
          <p:nvPr/>
        </p:nvSpPr>
        <p:spPr>
          <a:xfrm>
            <a:off x="2692354" y="1645517"/>
            <a:ext cx="4610739" cy="675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l" defTabSz="650240">
              <a:defRPr sz="28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sz="1969" dirty="0">
                <a:solidFill>
                  <a:srgbClr val="FF0000"/>
                </a:solidFill>
              </a:rPr>
              <a:t>Business Closing – </a:t>
            </a:r>
            <a:r>
              <a:rPr lang="en-US" sz="1969" dirty="0" smtClean="0">
                <a:solidFill>
                  <a:srgbClr val="FF0000"/>
                </a:solidFill>
              </a:rPr>
              <a:t>Every Saturday</a:t>
            </a:r>
          </a:p>
          <a:p>
            <a:r>
              <a:rPr lang="en-US" sz="1969" dirty="0" smtClean="0">
                <a:solidFill>
                  <a:srgbClr val="FF0000"/>
                </a:solidFill>
              </a:rPr>
              <a:t>(</a:t>
            </a:r>
            <a:r>
              <a:rPr lang="hi-IN" sz="1969" dirty="0" smtClean="0">
                <a:solidFill>
                  <a:srgbClr val="FF0000"/>
                </a:solidFill>
              </a:rPr>
              <a:t>प्रत्येक </a:t>
            </a:r>
            <a:r>
              <a:rPr lang="hi-IN" sz="1969" dirty="0">
                <a:solidFill>
                  <a:srgbClr val="FF0000"/>
                </a:solidFill>
              </a:rPr>
              <a:t>शनिबार प्राप्त हकप्रद आम्दानि </a:t>
            </a:r>
            <a:r>
              <a:rPr lang="hi-IN" sz="1969" dirty="0" smtClean="0">
                <a:solidFill>
                  <a:srgbClr val="FF0000"/>
                </a:solidFill>
              </a:rPr>
              <a:t>बितरण</a:t>
            </a:r>
            <a:r>
              <a:rPr lang="en-US" sz="1969" dirty="0" smtClean="0">
                <a:solidFill>
                  <a:srgbClr val="FF0000"/>
                </a:solidFill>
              </a:rPr>
              <a:t>)</a:t>
            </a:r>
            <a:r>
              <a:rPr lang="en-US" sz="1969" dirty="0" smtClean="0"/>
              <a:t>.</a:t>
            </a:r>
            <a:endParaRPr sz="1969" dirty="0"/>
          </a:p>
        </p:txBody>
      </p:sp>
      <p:sp>
        <p:nvSpPr>
          <p:cNvPr id="209" name="Content Placeholder 2"/>
          <p:cNvSpPr txBox="1"/>
          <p:nvPr/>
        </p:nvSpPr>
        <p:spPr>
          <a:xfrm>
            <a:off x="1163627" y="2449563"/>
            <a:ext cx="3086101" cy="741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normAutofit/>
          </a:bodyPr>
          <a:lstStyle>
            <a:lvl1pPr defTabSz="1001369">
              <a:lnSpc>
                <a:spcPct val="90000"/>
              </a:lnSpc>
              <a:spcBef>
                <a:spcPts val="700"/>
              </a:spcBef>
              <a:defRPr sz="2925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en-US" sz="2057" dirty="0">
                <a:solidFill>
                  <a:schemeClr val="bg2">
                    <a:lumMod val="50000"/>
                  </a:schemeClr>
                </a:solidFill>
              </a:rPr>
              <a:t>MODEL OF </a:t>
            </a:r>
            <a:r>
              <a:rPr lang="en-US" sz="2057" dirty="0" smtClean="0">
                <a:solidFill>
                  <a:schemeClr val="bg2">
                    <a:lumMod val="50000"/>
                  </a:schemeClr>
                </a:solidFill>
              </a:rPr>
              <a:t>PURCHASE (</a:t>
            </a:r>
            <a:r>
              <a:rPr lang="hi-IN" sz="2057" dirty="0">
                <a:solidFill>
                  <a:schemeClr val="bg2">
                    <a:lumMod val="50000"/>
                  </a:schemeClr>
                </a:solidFill>
              </a:rPr>
              <a:t>खरिद </a:t>
            </a:r>
            <a:r>
              <a:rPr lang="hi-IN" sz="2057" dirty="0" smtClean="0">
                <a:solidFill>
                  <a:schemeClr val="bg2">
                    <a:lumMod val="50000"/>
                  </a:schemeClr>
                </a:solidFill>
              </a:rPr>
              <a:t>योजना</a:t>
            </a:r>
            <a:r>
              <a:rPr lang="en-US" sz="2057" dirty="0" smtClean="0">
                <a:solidFill>
                  <a:schemeClr val="bg2">
                    <a:lumMod val="50000"/>
                  </a:schemeClr>
                </a:solidFill>
              </a:rPr>
              <a:t>) </a:t>
            </a:r>
            <a:endParaRPr sz="2057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7" name="Table 47"/>
          <p:cNvGraphicFramePr/>
          <p:nvPr>
            <p:extLst>
              <p:ext uri="{D42A27DB-BD31-4B8C-83A1-F6EECF244321}">
                <p14:modId xmlns:p14="http://schemas.microsoft.com/office/powerpoint/2010/main" val="950656120"/>
              </p:ext>
            </p:extLst>
          </p:nvPr>
        </p:nvGraphicFramePr>
        <p:xfrm>
          <a:off x="1435596" y="3356512"/>
          <a:ext cx="4522672" cy="2620937"/>
        </p:xfrm>
        <a:graphic>
          <a:graphicData uri="http://schemas.openxmlformats.org/drawingml/2006/table">
            <a:tbl>
              <a:tblPr firstRow="1" bandRow="1"/>
              <a:tblGrid>
                <a:gridCol w="1299326"/>
                <a:gridCol w="1891964"/>
                <a:gridCol w="1331382"/>
              </a:tblGrid>
              <a:tr h="975409">
                <a:tc>
                  <a:txBody>
                    <a:bodyPr/>
                    <a:lstStyle/>
                    <a:p>
                      <a:pPr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500" b="1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A730F0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Promoter</a:t>
                      </a:r>
                      <a:r>
                        <a:rPr lang="en-US" sz="1500" b="1" baseline="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sz="1500" b="1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will Get</a:t>
                      </a:r>
                      <a:endParaRPr lang="en-US" sz="1500" b="1" dirty="0" smtClean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endParaRPr lang="en-US" sz="1500" b="1" dirty="0" smtClean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1500" b="1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विक्रि प्रबर्धन गरेवापत</a:t>
                      </a:r>
                      <a:endParaRPr sz="1500" b="1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A730F0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500" b="1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Purchaser Concession </a:t>
                      </a:r>
                    </a:p>
                    <a:p>
                      <a:pPr algn="ctr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hi-IN" sz="1500" b="1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प्रत्यक्ष खरिद गरेवापत </a:t>
                      </a:r>
                      <a:endParaRPr sz="1500" b="1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A730F0"/>
                    </a:solidFill>
                  </a:tcPr>
                </a:tc>
              </a:tr>
              <a:tr h="554593"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10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-299</a:t>
                      </a:r>
                      <a:endParaRPr sz="1500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10% of 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</a:tr>
              <a:tr h="543825"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300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-999</a:t>
                      </a:r>
                      <a:endParaRPr sz="1500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5% of 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5% of  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</a:tr>
              <a:tr h="543825"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1000</a:t>
                      </a:r>
                      <a:r>
                        <a:rPr lang="en-US" sz="1500" dirty="0" smtClean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-above</a:t>
                      </a:r>
                      <a:endParaRPr sz="1500" dirty="0">
                        <a:solidFill>
                          <a:schemeClr val="bg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3% of 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  <a:tc>
                  <a:txBody>
                    <a:bodyPr/>
                    <a:lstStyle/>
                    <a:p>
                      <a:pPr defTabSz="650240">
                        <a:defRPr sz="1800"/>
                      </a:pPr>
                      <a:r>
                        <a:rPr sz="1500" dirty="0">
                          <a:solidFill>
                            <a:schemeClr val="bg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7% of PV</a:t>
                      </a:r>
                    </a:p>
                  </a:txBody>
                  <a:tcPr marL="32147" marR="32147" marT="32147" marB="32147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FDADF"/>
                    </a:solidFill>
                  </a:tcPr>
                </a:tc>
              </a:tr>
            </a:tbl>
          </a:graphicData>
        </a:graphic>
      </p:graphicFrame>
      <p:grpSp>
        <p:nvGrpSpPr>
          <p:cNvPr id="222" name="Group"/>
          <p:cNvGrpSpPr/>
          <p:nvPr/>
        </p:nvGrpSpPr>
        <p:grpSpPr>
          <a:xfrm>
            <a:off x="6670817" y="2621448"/>
            <a:ext cx="4406844" cy="1524083"/>
            <a:chOff x="-12437" y="0"/>
            <a:chExt cx="4770275" cy="1503335"/>
          </a:xfrm>
        </p:grpSpPr>
        <p:grpSp>
          <p:nvGrpSpPr>
            <p:cNvPr id="220" name="Group"/>
            <p:cNvGrpSpPr/>
            <p:nvPr/>
          </p:nvGrpSpPr>
          <p:grpSpPr>
            <a:xfrm>
              <a:off x="-12437" y="0"/>
              <a:ext cx="1551260" cy="1358489"/>
              <a:chOff x="-12437" y="0"/>
              <a:chExt cx="1551259" cy="1358488"/>
            </a:xfrm>
          </p:grpSpPr>
          <p:pic>
            <p:nvPicPr>
              <p:cNvPr id="218" name="Picture 31" descr="Picture 3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93947" y="0"/>
                <a:ext cx="1122740" cy="11227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9" name="Rectangle 34"/>
              <p:cNvSpPr txBox="1"/>
              <p:nvPr/>
            </p:nvSpPr>
            <p:spPr>
              <a:xfrm>
                <a:off x="-12437" y="985491"/>
                <a:ext cx="1551259" cy="372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defTabSz="650240">
                  <a:defRPr sz="16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969" dirty="0"/>
                  <a:t>Promoter</a:t>
                </a:r>
                <a:endParaRPr sz="1969" dirty="0"/>
              </a:p>
            </p:txBody>
          </p:sp>
        </p:grpSp>
        <p:sp>
          <p:nvSpPr>
            <p:cNvPr id="221" name="Line"/>
            <p:cNvSpPr/>
            <p:nvPr/>
          </p:nvSpPr>
          <p:spPr>
            <a:xfrm>
              <a:off x="149937" y="1503334"/>
              <a:ext cx="4607901" cy="1"/>
            </a:xfrm>
            <a:prstGeom prst="line">
              <a:avLst/>
            </a:prstGeom>
            <a:noFill/>
            <a:ln w="889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184">
                <a:defRPr b="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</p:grpSp>
      <p:grpSp>
        <p:nvGrpSpPr>
          <p:cNvPr id="227" name="Group"/>
          <p:cNvGrpSpPr/>
          <p:nvPr/>
        </p:nvGrpSpPr>
        <p:grpSpPr>
          <a:xfrm>
            <a:off x="8119795" y="2726278"/>
            <a:ext cx="3082360" cy="1345830"/>
            <a:chOff x="157944" y="0"/>
            <a:chExt cx="4156012" cy="1447762"/>
          </a:xfrm>
        </p:grpSpPr>
        <p:grpSp>
          <p:nvGrpSpPr>
            <p:cNvPr id="225" name="Group"/>
            <p:cNvGrpSpPr/>
            <p:nvPr/>
          </p:nvGrpSpPr>
          <p:grpSpPr>
            <a:xfrm>
              <a:off x="2292206" y="0"/>
              <a:ext cx="2021750" cy="1447762"/>
              <a:chOff x="-44662" y="0"/>
              <a:chExt cx="2021747" cy="1447761"/>
            </a:xfrm>
          </p:grpSpPr>
          <p:pic>
            <p:nvPicPr>
              <p:cNvPr id="223" name="Picture 31" descr="Picture 31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404841" y="0"/>
                <a:ext cx="1122741" cy="11227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24" name="Rectangle 34"/>
              <p:cNvSpPr txBox="1"/>
              <p:nvPr/>
            </p:nvSpPr>
            <p:spPr>
              <a:xfrm>
                <a:off x="-44662" y="1074764"/>
                <a:ext cx="2021747" cy="372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defTabSz="650240">
                  <a:defRPr sz="16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969" dirty="0"/>
                  <a:t>Purchaser</a:t>
                </a:r>
                <a:endParaRPr sz="1969" dirty="0"/>
              </a:p>
            </p:txBody>
          </p:sp>
        </p:grpSp>
        <p:sp>
          <p:nvSpPr>
            <p:cNvPr id="226" name="Line"/>
            <p:cNvSpPr/>
            <p:nvPr/>
          </p:nvSpPr>
          <p:spPr>
            <a:xfrm>
              <a:off x="157944" y="616477"/>
              <a:ext cx="2692154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75" y="0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606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99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99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7" grpId="0" advAuto="0"/>
      <p:bldP spid="222" grpId="0" animBg="1" advAuto="0"/>
      <p:bldP spid="227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5"/>
          <p:cNvSpPr/>
          <p:nvPr/>
        </p:nvSpPr>
        <p:spPr>
          <a:xfrm>
            <a:off x="1137424" y="1028700"/>
            <a:ext cx="9367025" cy="435446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grpSp>
        <p:nvGrpSpPr>
          <p:cNvPr id="232" name="Rounded Rectangle 4"/>
          <p:cNvGrpSpPr/>
          <p:nvPr/>
        </p:nvGrpSpPr>
        <p:grpSpPr>
          <a:xfrm>
            <a:off x="1973766" y="988386"/>
            <a:ext cx="7449014" cy="514351"/>
            <a:chOff x="-3185154" y="0"/>
            <a:chExt cx="10594150" cy="731521"/>
          </a:xfrm>
          <a:solidFill>
            <a:srgbClr val="EC08E9"/>
          </a:solidFill>
        </p:grpSpPr>
        <p:sp>
          <p:nvSpPr>
            <p:cNvPr id="230" name="Rounded Rectangle"/>
            <p:cNvSpPr/>
            <p:nvPr/>
          </p:nvSpPr>
          <p:spPr>
            <a:xfrm>
              <a:off x="0" y="0"/>
              <a:ext cx="6421121" cy="731521"/>
            </a:xfrm>
            <a:prstGeom prst="roundRect">
              <a:avLst>
                <a:gd name="adj" fmla="val 16667"/>
              </a:avLst>
            </a:prstGeom>
            <a:grpFill/>
            <a:ln w="12700" cap="rnd">
              <a:solidFill>
                <a:srgbClr val="5E098D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sp>
          <p:nvSpPr>
            <p:cNvPr id="231" name="TEAM SALES BONUS"/>
            <p:cNvSpPr txBox="1"/>
            <p:nvPr/>
          </p:nvSpPr>
          <p:spPr>
            <a:xfrm>
              <a:off x="-3185154" y="54884"/>
              <a:ext cx="10594150" cy="62175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650240">
                <a:defRPr sz="3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2391" dirty="0"/>
                <a:t>Sales &amp; Purchase </a:t>
              </a:r>
              <a:r>
                <a:rPr lang="en-US" sz="2391" dirty="0" smtClean="0"/>
                <a:t>Incentive    </a:t>
              </a:r>
              <a:r>
                <a:rPr lang="hi-IN" sz="2391" dirty="0"/>
                <a:t>विक्रि प्रबर्धन र खरिद योजना </a:t>
              </a:r>
              <a:endParaRPr sz="2391" dirty="0"/>
            </a:p>
          </p:txBody>
        </p:sp>
      </p:grpSp>
      <p:graphicFrame>
        <p:nvGraphicFramePr>
          <p:cNvPr id="242" name="Table"/>
          <p:cNvGraphicFramePr/>
          <p:nvPr>
            <p:extLst>
              <p:ext uri="{D42A27DB-BD31-4B8C-83A1-F6EECF244321}">
                <p14:modId xmlns:p14="http://schemas.microsoft.com/office/powerpoint/2010/main" val="1126495670"/>
              </p:ext>
            </p:extLst>
          </p:nvPr>
        </p:nvGraphicFramePr>
        <p:xfrm>
          <a:off x="2274849" y="2007220"/>
          <a:ext cx="7815787" cy="3808533"/>
        </p:xfrm>
        <a:graphic>
          <a:graphicData uri="http://schemas.openxmlformats.org/drawingml/2006/table">
            <a:tbl>
              <a:tblPr firstRow="1" firstCol="1" bandRow="1"/>
              <a:tblGrid>
                <a:gridCol w="3312345"/>
                <a:gridCol w="3110757"/>
                <a:gridCol w="1367285"/>
                <a:gridCol w="25400"/>
              </a:tblGrid>
              <a:tr h="958588">
                <a:tc gridSpan="4">
                  <a:txBody>
                    <a:bodyPr/>
                    <a:lstStyle/>
                    <a:p>
                      <a:pPr lvl="1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AREA </a:t>
                      </a:r>
                      <a:r>
                        <a:rPr lang="en-US" sz="2800" b="1" baseline="0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2800" b="1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SALES </a:t>
                      </a:r>
                      <a:r>
                        <a:rPr lang="en-US" sz="2800" b="1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INCENTIVE</a:t>
                      </a:r>
                      <a:endParaRPr sz="2800" b="1" dirty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  <a:solidFill>
                      <a:srgbClr val="531B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2601">
                <a:tc>
                  <a:txBody>
                    <a:bodyPr/>
                    <a:lstStyle/>
                    <a:p>
                      <a:pPr lvl="1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EVEREST</a:t>
                      </a:r>
                      <a:r>
                        <a:rPr lang="en-US" sz="1800" b="1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AREA</a:t>
                      </a:r>
                      <a:r>
                        <a:rPr sz="1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43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defTabSz="650240">
                        <a:defRPr sz="1800"/>
                      </a:pPr>
                      <a:r>
                        <a:rPr sz="28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 PV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lvl="1"/>
                      <a:endParaRPr lang="en-US" dirty="0"/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</a:tr>
              <a:tr h="865968">
                <a:tc>
                  <a:txBody>
                    <a:bodyPr/>
                    <a:lstStyle/>
                    <a:p>
                      <a:pPr lvl="1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KANCHANJUNGA</a:t>
                      </a:r>
                      <a:r>
                        <a:rPr lang="en-US" sz="1800" b="1" baseline="0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AREA</a:t>
                      </a:r>
                      <a:endParaRPr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43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defTabSz="650240">
                        <a:defRPr sz="1800"/>
                      </a:pPr>
                      <a:r>
                        <a:rPr sz="28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PV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688">
                <a:tc>
                  <a:txBody>
                    <a:bodyPr/>
                    <a:lstStyle/>
                    <a:p>
                      <a:pPr lvl="1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</a:t>
                      </a:r>
                      <a:r>
                        <a:rPr lang="en-US" sz="1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AREA</a:t>
                      </a:r>
                      <a:r>
                        <a:rPr sz="1800" b="1" dirty="0" smtClean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sz="1800" b="1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SALES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43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defTabSz="650240">
                        <a:defRPr sz="1800"/>
                      </a:pPr>
                      <a:r>
                        <a:rPr sz="28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 PV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CACA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0688">
                <a:tc>
                  <a:txBody>
                    <a:bodyPr/>
                    <a:lstStyle/>
                    <a:p>
                      <a:pPr lvl="1" defTabSz="65024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DIST. WILL GET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943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1" defTabSz="650240">
                        <a:defRPr sz="1800"/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sz="28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%</a:t>
                      </a:r>
                      <a:r>
                        <a:rPr lang="en-US" sz="28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- up to 4.6%</a:t>
                      </a:r>
                      <a:endParaRPr sz="28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 anchor="ctr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667" y="0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22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747" y="0"/>
            <a:ext cx="4018208" cy="1189446"/>
          </a:xfrm>
        </p:spPr>
        <p:txBody>
          <a:bodyPr/>
          <a:lstStyle/>
          <a:p>
            <a:pPr algn="ctr"/>
            <a:r>
              <a:rPr lang="hi-IN" dirty="0">
                <a:solidFill>
                  <a:srgbClr val="FF0000"/>
                </a:solidFill>
              </a:rPr>
              <a:t>हाम्रा </a:t>
            </a:r>
            <a:r>
              <a:rPr lang="hi-IN" dirty="0" smtClean="0">
                <a:solidFill>
                  <a:srgbClr val="FF0000"/>
                </a:solidFill>
              </a:rPr>
              <a:t>उत्पादनहरु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320" y="0"/>
            <a:ext cx="3599680" cy="146061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Down Arrow 5"/>
          <p:cNvSpPr/>
          <p:nvPr/>
        </p:nvSpPr>
        <p:spPr>
          <a:xfrm>
            <a:off x="5514499" y="850142"/>
            <a:ext cx="406270" cy="824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5284" y="1684836"/>
            <a:ext cx="3374265" cy="8311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800" dirty="0">
                <a:solidFill>
                  <a:schemeClr val="bg1"/>
                </a:solidFill>
              </a:rPr>
              <a:t>खाद्य पूरक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hi-IN" sz="2800" dirty="0">
                <a:solidFill>
                  <a:schemeClr val="bg1"/>
                </a:solidFill>
              </a:rPr>
              <a:t>उत्पादनहरू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81115" y="1520507"/>
            <a:ext cx="3374265" cy="935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hi-IN" sz="2800" dirty="0" smtClean="0">
                <a:solidFill>
                  <a:schemeClr val="bg1"/>
                </a:solidFill>
              </a:rPr>
              <a:t>सौन्दर्य प्रसाधनका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hi-IN" sz="2800" dirty="0">
                <a:solidFill>
                  <a:schemeClr val="bg1"/>
                </a:solidFill>
              </a:rPr>
              <a:t>उत्पादनहरू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" y="2515970"/>
            <a:ext cx="4672591" cy="434203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Total Antioxidant	2. </a:t>
            </a:r>
            <a:r>
              <a:rPr lang="en-US" dirty="0" err="1" smtClean="0">
                <a:solidFill>
                  <a:schemeClr val="bg1"/>
                </a:solidFill>
              </a:rPr>
              <a:t>Naturovita</a:t>
            </a:r>
            <a:r>
              <a:rPr lang="en-US" dirty="0" smtClean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3.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Diacare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		4. </a:t>
            </a:r>
            <a:r>
              <a:rPr lang="en-US" dirty="0" err="1" smtClean="0">
                <a:solidFill>
                  <a:schemeClr val="bg1"/>
                </a:solidFill>
              </a:rPr>
              <a:t>Arthobest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5. De-</a:t>
            </a:r>
            <a:r>
              <a:rPr lang="en-US" dirty="0" err="1" smtClean="0">
                <a:solidFill>
                  <a:schemeClr val="bg1"/>
                </a:solidFill>
              </a:rPr>
              <a:t>Lipo</a:t>
            </a:r>
            <a:r>
              <a:rPr lang="en-US" dirty="0" smtClean="0">
                <a:solidFill>
                  <a:schemeClr val="bg1"/>
                </a:solidFill>
              </a:rPr>
              <a:t> 		6. </a:t>
            </a:r>
            <a:r>
              <a:rPr lang="en-US" dirty="0" err="1" smtClean="0">
                <a:solidFill>
                  <a:schemeClr val="bg1"/>
                </a:solidFill>
              </a:rPr>
              <a:t>Asparose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7. </a:t>
            </a:r>
            <a:r>
              <a:rPr lang="en-US" dirty="0" err="1" smtClean="0">
                <a:solidFill>
                  <a:schemeClr val="bg1"/>
                </a:solidFill>
              </a:rPr>
              <a:t>Oriens</a:t>
            </a:r>
            <a:r>
              <a:rPr lang="en-US" dirty="0" smtClean="0">
                <a:solidFill>
                  <a:schemeClr val="bg1"/>
                </a:solidFill>
              </a:rPr>
              <a:t> Strong </a:t>
            </a:r>
            <a:r>
              <a:rPr lang="en-US" dirty="0" err="1" smtClean="0">
                <a:solidFill>
                  <a:schemeClr val="bg1"/>
                </a:solidFill>
              </a:rPr>
              <a:t>Liv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	8. </a:t>
            </a:r>
            <a:r>
              <a:rPr lang="en-US" dirty="0" err="1" smtClean="0">
                <a:solidFill>
                  <a:schemeClr val="bg1"/>
                </a:solidFill>
              </a:rPr>
              <a:t>Nephrofit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9. </a:t>
            </a:r>
            <a:r>
              <a:rPr lang="en-US" dirty="0" err="1" smtClean="0">
                <a:solidFill>
                  <a:schemeClr val="bg1"/>
                </a:solidFill>
              </a:rPr>
              <a:t>Detoxy</a:t>
            </a:r>
            <a:r>
              <a:rPr lang="en-US" dirty="0" smtClean="0">
                <a:solidFill>
                  <a:schemeClr val="bg1"/>
                </a:solidFill>
              </a:rPr>
              <a:t> One 	10. Fruit Fiber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11. Wheatgrass 	12. </a:t>
            </a:r>
            <a:r>
              <a:rPr lang="en-US" dirty="0" err="1" smtClean="0">
                <a:solidFill>
                  <a:schemeClr val="bg1"/>
                </a:solidFill>
              </a:rPr>
              <a:t>Panax</a:t>
            </a:r>
            <a:r>
              <a:rPr lang="en-US" dirty="0" smtClean="0">
                <a:solidFill>
                  <a:schemeClr val="bg1"/>
                </a:solidFill>
              </a:rPr>
              <a:t> Ginseng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281114" y="2515971"/>
            <a:ext cx="3910885" cy="433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Ultracare</a:t>
            </a:r>
            <a:r>
              <a:rPr lang="en-US" dirty="0" smtClean="0">
                <a:solidFill>
                  <a:schemeClr val="bg1"/>
                </a:solidFill>
              </a:rPr>
              <a:t> Sunshield </a:t>
            </a:r>
          </a:p>
          <a:p>
            <a:pPr marL="45720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Skin Vita Body Lotion</a:t>
            </a: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Glowfest</a:t>
            </a:r>
            <a:r>
              <a:rPr lang="en-US" dirty="0" smtClean="0">
                <a:solidFill>
                  <a:schemeClr val="bg1"/>
                </a:solidFill>
              </a:rPr>
              <a:t> Day Cream</a:t>
            </a: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Glowfest</a:t>
            </a:r>
            <a:r>
              <a:rPr lang="en-US" dirty="0" smtClean="0">
                <a:solidFill>
                  <a:schemeClr val="bg1"/>
                </a:solidFill>
              </a:rPr>
              <a:t> Night Cream </a:t>
            </a: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Ori</a:t>
            </a:r>
            <a:r>
              <a:rPr lang="en-US" dirty="0" smtClean="0">
                <a:solidFill>
                  <a:schemeClr val="bg1"/>
                </a:solidFill>
              </a:rPr>
              <a:t>-Joints Care </a:t>
            </a:r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dirty="0" err="1" smtClean="0">
                <a:solidFill>
                  <a:schemeClr val="bg1"/>
                </a:solidFill>
              </a:rPr>
              <a:t>Ultracare</a:t>
            </a:r>
            <a:r>
              <a:rPr lang="en-US" dirty="0" smtClean="0">
                <a:solidFill>
                  <a:schemeClr val="bg1"/>
                </a:solidFill>
              </a:rPr>
              <a:t> Whitening Kit 6 Steps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45572" y="2550063"/>
            <a:ext cx="3535543" cy="4297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1. </a:t>
            </a:r>
            <a:r>
              <a:rPr lang="en-US" dirty="0" err="1" smtClean="0">
                <a:solidFill>
                  <a:schemeClr val="bg1"/>
                </a:solidFill>
              </a:rPr>
              <a:t>Ori-Hygiea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Soap 	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. Bio-Glow Face Wash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3. Bio-White Face </a:t>
            </a:r>
            <a:r>
              <a:rPr lang="en-US" dirty="0" smtClean="0">
                <a:solidFill>
                  <a:schemeClr val="bg1"/>
                </a:solidFill>
              </a:rPr>
              <a:t>Scrub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4. </a:t>
            </a:r>
            <a:r>
              <a:rPr lang="en-US" dirty="0" err="1">
                <a:solidFill>
                  <a:schemeClr val="bg1"/>
                </a:solidFill>
              </a:rPr>
              <a:t>Ori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Antifrizz</a:t>
            </a:r>
            <a:r>
              <a:rPr lang="en-US" dirty="0">
                <a:solidFill>
                  <a:schemeClr val="bg1"/>
                </a:solidFill>
              </a:rPr>
              <a:t> 2 Step </a:t>
            </a:r>
            <a:r>
              <a:rPr lang="en-US" dirty="0" smtClean="0">
                <a:solidFill>
                  <a:schemeClr val="bg1"/>
                </a:solidFill>
              </a:rPr>
              <a:t>Shampoo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5. </a:t>
            </a:r>
            <a:r>
              <a:rPr lang="en-US" dirty="0" err="1" smtClean="0">
                <a:solidFill>
                  <a:schemeClr val="bg1"/>
                </a:solidFill>
              </a:rPr>
              <a:t>Ori</a:t>
            </a:r>
            <a:r>
              <a:rPr lang="en-US" dirty="0" smtClean="0">
                <a:solidFill>
                  <a:schemeClr val="bg1"/>
                </a:solidFill>
              </a:rPr>
              <a:t>-Dent </a:t>
            </a:r>
            <a:r>
              <a:rPr lang="en-US" dirty="0">
                <a:solidFill>
                  <a:schemeClr val="bg1"/>
                </a:solidFill>
              </a:rPr>
              <a:t>Toothpaste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6. </a:t>
            </a:r>
            <a:r>
              <a:rPr lang="en-US" dirty="0" err="1">
                <a:solidFill>
                  <a:schemeClr val="bg1"/>
                </a:solidFill>
              </a:rPr>
              <a:t>Ori</a:t>
            </a:r>
            <a:r>
              <a:rPr lang="en-US" dirty="0">
                <a:solidFill>
                  <a:schemeClr val="bg1"/>
                </a:solidFill>
              </a:rPr>
              <a:t>- Smile Toothpaste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45572" y="1684836"/>
            <a:ext cx="2936383" cy="841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hi-IN" sz="2800" dirty="0" smtClean="0">
                <a:solidFill>
                  <a:schemeClr val="bg1"/>
                </a:solidFill>
              </a:rPr>
              <a:t>दैनिक प्रयोगका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hi-IN" sz="2800" dirty="0">
                <a:solidFill>
                  <a:schemeClr val="bg1"/>
                </a:solidFill>
              </a:rPr>
              <a:t>उत्पादनहरू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547169" y="2609958"/>
            <a:ext cx="3540763" cy="423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9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ectangle 5"/>
          <p:cNvSpPr/>
          <p:nvPr/>
        </p:nvSpPr>
        <p:spPr>
          <a:xfrm>
            <a:off x="1529986" y="1037274"/>
            <a:ext cx="8109241" cy="628080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grpSp>
        <p:nvGrpSpPr>
          <p:cNvPr id="269" name="Rounded Rectangle 4"/>
          <p:cNvGrpSpPr/>
          <p:nvPr/>
        </p:nvGrpSpPr>
        <p:grpSpPr>
          <a:xfrm>
            <a:off x="1789690" y="1094138"/>
            <a:ext cx="7521578" cy="514351"/>
            <a:chOff x="-1734264" y="0"/>
            <a:chExt cx="10697352" cy="731521"/>
          </a:xfrm>
        </p:grpSpPr>
        <p:sp>
          <p:nvSpPr>
            <p:cNvPr id="267" name="Rounded Rectangle"/>
            <p:cNvSpPr/>
            <p:nvPr/>
          </p:nvSpPr>
          <p:spPr>
            <a:xfrm>
              <a:off x="0" y="0"/>
              <a:ext cx="6786881" cy="73152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31393"/>
                </a:gs>
                <a:gs pos="50000">
                  <a:srgbClr val="8F1CD5"/>
                </a:gs>
                <a:gs pos="100000">
                  <a:srgbClr val="AA22FE"/>
                </a:gs>
              </a:gsLst>
              <a:lin ang="10800000" scaled="0"/>
            </a:gradFill>
            <a:ln w="12700" cap="rnd">
              <a:solidFill>
                <a:srgbClr val="5E098D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sp>
          <p:nvSpPr>
            <p:cNvPr id="268" name="PERSONAL PURCHASE BONUS"/>
            <p:cNvSpPr txBox="1"/>
            <p:nvPr/>
          </p:nvSpPr>
          <p:spPr>
            <a:xfrm>
              <a:off x="-1734264" y="108510"/>
              <a:ext cx="10697352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650240">
                <a:defRPr sz="3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 algn="ctr"/>
              <a:r>
                <a:rPr sz="2250" dirty="0"/>
                <a:t>PERSONAL PURCHASE </a:t>
              </a:r>
              <a:r>
                <a:rPr lang="en-US" sz="2250" dirty="0" smtClean="0"/>
                <a:t>INCENTIVES     </a:t>
              </a:r>
              <a:r>
                <a:rPr lang="hi-IN" sz="2250" dirty="0"/>
                <a:t>प्रत्यक्ष खरिद गरेवापत </a:t>
              </a:r>
              <a:endParaRPr sz="2250" dirty="0"/>
            </a:p>
          </p:txBody>
        </p:sp>
      </p:grpSp>
      <p:grpSp>
        <p:nvGrpSpPr>
          <p:cNvPr id="279" name="Group"/>
          <p:cNvGrpSpPr/>
          <p:nvPr/>
        </p:nvGrpSpPr>
        <p:grpSpPr>
          <a:xfrm>
            <a:off x="1767944" y="2642134"/>
            <a:ext cx="6457954" cy="445478"/>
            <a:chOff x="0" y="1"/>
            <a:chExt cx="9184644" cy="633568"/>
          </a:xfrm>
        </p:grpSpPr>
        <p:grpSp>
          <p:nvGrpSpPr>
            <p:cNvPr id="272" name="Rounded Rectangle 42"/>
            <p:cNvGrpSpPr/>
            <p:nvPr/>
          </p:nvGrpSpPr>
          <p:grpSpPr>
            <a:xfrm>
              <a:off x="7858388" y="1"/>
              <a:ext cx="1326256" cy="633568"/>
              <a:chOff x="0" y="0"/>
              <a:chExt cx="1326254" cy="633566"/>
            </a:xfrm>
          </p:grpSpPr>
          <p:sp>
            <p:nvSpPr>
              <p:cNvPr id="27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71" name="15%"/>
              <p:cNvSpPr txBox="1"/>
              <p:nvPr/>
            </p:nvSpPr>
            <p:spPr>
              <a:xfrm>
                <a:off x="30928" y="92450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15%</a:t>
                </a:r>
              </a:p>
            </p:txBody>
          </p:sp>
        </p:grpSp>
        <p:grpSp>
          <p:nvGrpSpPr>
            <p:cNvPr id="275" name="Rounded Rectangle 63"/>
            <p:cNvGrpSpPr/>
            <p:nvPr/>
          </p:nvGrpSpPr>
          <p:grpSpPr>
            <a:xfrm>
              <a:off x="0" y="1"/>
              <a:ext cx="2637312" cy="633568"/>
              <a:chOff x="0" y="0"/>
              <a:chExt cx="2637311" cy="633566"/>
            </a:xfrm>
          </p:grpSpPr>
          <p:sp>
            <p:nvSpPr>
              <p:cNvPr id="273" name="Rounded Rectangle"/>
              <p:cNvSpPr/>
              <p:nvPr/>
            </p:nvSpPr>
            <p:spPr>
              <a:xfrm>
                <a:off x="0" y="0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74" name="2 DIAMOND"/>
              <p:cNvSpPr txBox="1"/>
              <p:nvPr/>
            </p:nvSpPr>
            <p:spPr>
              <a:xfrm>
                <a:off x="30928" y="92450"/>
                <a:ext cx="257545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600" dirty="0"/>
                  <a:t>PROMOTER </a:t>
                </a:r>
                <a:r>
                  <a:rPr lang="en-US" sz="1600" dirty="0" smtClean="0"/>
                  <a:t>LVL 2</a:t>
                </a:r>
                <a:endParaRPr sz="1600" dirty="0"/>
              </a:p>
            </p:txBody>
          </p:sp>
        </p:grpSp>
      </p:grpSp>
      <p:grpSp>
        <p:nvGrpSpPr>
          <p:cNvPr id="289" name="Group"/>
          <p:cNvGrpSpPr/>
          <p:nvPr/>
        </p:nvGrpSpPr>
        <p:grpSpPr>
          <a:xfrm>
            <a:off x="2049174" y="3141150"/>
            <a:ext cx="6457954" cy="445478"/>
            <a:chOff x="0" y="0"/>
            <a:chExt cx="9184644" cy="633567"/>
          </a:xfrm>
        </p:grpSpPr>
        <p:grpSp>
          <p:nvGrpSpPr>
            <p:cNvPr id="282" name="Rounded Rectangle 44"/>
            <p:cNvGrpSpPr/>
            <p:nvPr/>
          </p:nvGrpSpPr>
          <p:grpSpPr>
            <a:xfrm>
              <a:off x="7858388" y="0"/>
              <a:ext cx="1326256" cy="633567"/>
              <a:chOff x="0" y="0"/>
              <a:chExt cx="1326254" cy="633566"/>
            </a:xfrm>
          </p:grpSpPr>
          <p:sp>
            <p:nvSpPr>
              <p:cNvPr id="28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81" name="20%"/>
              <p:cNvSpPr txBox="1"/>
              <p:nvPr/>
            </p:nvSpPr>
            <p:spPr>
              <a:xfrm>
                <a:off x="30928" y="92450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20%</a:t>
                </a:r>
              </a:p>
            </p:txBody>
          </p:sp>
        </p:grpSp>
        <p:grpSp>
          <p:nvGrpSpPr>
            <p:cNvPr id="285" name="Rounded Rectangle 64"/>
            <p:cNvGrpSpPr/>
            <p:nvPr/>
          </p:nvGrpSpPr>
          <p:grpSpPr>
            <a:xfrm>
              <a:off x="0" y="0"/>
              <a:ext cx="2637312" cy="633567"/>
              <a:chOff x="0" y="0"/>
              <a:chExt cx="2637311" cy="633566"/>
            </a:xfrm>
          </p:grpSpPr>
          <p:sp>
            <p:nvSpPr>
              <p:cNvPr id="283" name="Rounded Rectangle"/>
              <p:cNvSpPr/>
              <p:nvPr/>
            </p:nvSpPr>
            <p:spPr>
              <a:xfrm>
                <a:off x="0" y="0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84" name="3 DIAMOND"/>
              <p:cNvSpPr txBox="1"/>
              <p:nvPr/>
            </p:nvSpPr>
            <p:spPr>
              <a:xfrm>
                <a:off x="30928" y="92450"/>
                <a:ext cx="257545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600" dirty="0"/>
                  <a:t>PROMOTER </a:t>
                </a:r>
                <a:r>
                  <a:rPr lang="en-US" sz="1600" dirty="0" smtClean="0"/>
                  <a:t>LVL 3</a:t>
                </a:r>
                <a:endParaRPr sz="1600" dirty="0"/>
              </a:p>
            </p:txBody>
          </p:sp>
        </p:grpSp>
      </p:grpSp>
      <p:grpSp>
        <p:nvGrpSpPr>
          <p:cNvPr id="299" name="Group"/>
          <p:cNvGrpSpPr/>
          <p:nvPr/>
        </p:nvGrpSpPr>
        <p:grpSpPr>
          <a:xfrm>
            <a:off x="2354037" y="3591584"/>
            <a:ext cx="6457954" cy="561691"/>
            <a:chOff x="0" y="-82640"/>
            <a:chExt cx="9184644" cy="798848"/>
          </a:xfrm>
        </p:grpSpPr>
        <p:grpSp>
          <p:nvGrpSpPr>
            <p:cNvPr id="292" name="Rounded Rectangle 46"/>
            <p:cNvGrpSpPr/>
            <p:nvPr/>
          </p:nvGrpSpPr>
          <p:grpSpPr>
            <a:xfrm>
              <a:off x="7858388" y="0"/>
              <a:ext cx="1326256" cy="633568"/>
              <a:chOff x="0" y="0"/>
              <a:chExt cx="1326254" cy="633566"/>
            </a:xfrm>
          </p:grpSpPr>
          <p:sp>
            <p:nvSpPr>
              <p:cNvPr id="29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91" name="24%"/>
              <p:cNvSpPr txBox="1"/>
              <p:nvPr/>
            </p:nvSpPr>
            <p:spPr>
              <a:xfrm>
                <a:off x="30928" y="92451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24%</a:t>
                </a:r>
              </a:p>
            </p:txBody>
          </p:sp>
        </p:grpSp>
        <p:grpSp>
          <p:nvGrpSpPr>
            <p:cNvPr id="295" name="Rounded Rectangle 65"/>
            <p:cNvGrpSpPr/>
            <p:nvPr/>
          </p:nvGrpSpPr>
          <p:grpSpPr>
            <a:xfrm>
              <a:off x="0" y="-82640"/>
              <a:ext cx="2772235" cy="798848"/>
              <a:chOff x="0" y="-82640"/>
              <a:chExt cx="2772234" cy="798845"/>
            </a:xfrm>
          </p:grpSpPr>
          <p:sp>
            <p:nvSpPr>
              <p:cNvPr id="293" name="Rounded Rectangle"/>
              <p:cNvSpPr/>
              <p:nvPr/>
            </p:nvSpPr>
            <p:spPr>
              <a:xfrm>
                <a:off x="0" y="-1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294" name="4 DIAMOND"/>
              <p:cNvSpPr txBox="1"/>
              <p:nvPr/>
            </p:nvSpPr>
            <p:spPr>
              <a:xfrm>
                <a:off x="196777" y="-82640"/>
                <a:ext cx="2575457" cy="7988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600" dirty="0" smtClean="0"/>
                  <a:t>EXECUTIVE PROMOTER</a:t>
                </a:r>
                <a:endParaRPr sz="1600" dirty="0"/>
              </a:p>
            </p:txBody>
          </p:sp>
        </p:grpSp>
      </p:grpSp>
      <p:grpSp>
        <p:nvGrpSpPr>
          <p:cNvPr id="309" name="Group"/>
          <p:cNvGrpSpPr/>
          <p:nvPr/>
        </p:nvGrpSpPr>
        <p:grpSpPr>
          <a:xfrm>
            <a:off x="2457167" y="4175005"/>
            <a:ext cx="6695911" cy="807911"/>
            <a:chOff x="-338427" y="-55048"/>
            <a:chExt cx="9523071" cy="1149025"/>
          </a:xfrm>
        </p:grpSpPr>
        <p:grpSp>
          <p:nvGrpSpPr>
            <p:cNvPr id="302" name="Rounded Rectangle 48"/>
            <p:cNvGrpSpPr/>
            <p:nvPr/>
          </p:nvGrpSpPr>
          <p:grpSpPr>
            <a:xfrm>
              <a:off x="7858388" y="0"/>
              <a:ext cx="1326256" cy="633568"/>
              <a:chOff x="0" y="0"/>
              <a:chExt cx="1326254" cy="633566"/>
            </a:xfrm>
          </p:grpSpPr>
          <p:sp>
            <p:nvSpPr>
              <p:cNvPr id="30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01" name="28%"/>
              <p:cNvSpPr txBox="1"/>
              <p:nvPr/>
            </p:nvSpPr>
            <p:spPr>
              <a:xfrm>
                <a:off x="30928" y="92451"/>
                <a:ext cx="1264397" cy="4486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28%</a:t>
                </a:r>
              </a:p>
            </p:txBody>
          </p:sp>
        </p:grpSp>
        <p:grpSp>
          <p:nvGrpSpPr>
            <p:cNvPr id="305" name="Rounded Rectangle 66"/>
            <p:cNvGrpSpPr/>
            <p:nvPr/>
          </p:nvGrpSpPr>
          <p:grpSpPr>
            <a:xfrm>
              <a:off x="-338427" y="-55048"/>
              <a:ext cx="4033491" cy="1149025"/>
              <a:chOff x="-338427" y="-55047"/>
              <a:chExt cx="4033490" cy="1149020"/>
            </a:xfrm>
          </p:grpSpPr>
          <p:sp>
            <p:nvSpPr>
              <p:cNvPr id="303" name="Rounded Rectangle"/>
              <p:cNvSpPr/>
              <p:nvPr/>
            </p:nvSpPr>
            <p:spPr>
              <a:xfrm>
                <a:off x="-1" y="0"/>
                <a:ext cx="3695064" cy="579531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04" name="5 DIAMOND"/>
              <p:cNvSpPr txBox="1"/>
              <p:nvPr/>
            </p:nvSpPr>
            <p:spPr>
              <a:xfrm>
                <a:off x="-338427" y="-55047"/>
                <a:ext cx="3609185" cy="1149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600" dirty="0" smtClean="0"/>
                  <a:t>SENIOR EXECUTIVE </a:t>
                </a:r>
                <a:r>
                  <a:rPr lang="en-US" sz="1600" dirty="0"/>
                  <a:t>PROMOTER</a:t>
                </a:r>
              </a:p>
              <a:p>
                <a:endParaRPr sz="1600" dirty="0"/>
              </a:p>
            </p:txBody>
          </p:sp>
        </p:grpSp>
      </p:grpSp>
      <p:grpSp>
        <p:nvGrpSpPr>
          <p:cNvPr id="319" name="Group"/>
          <p:cNvGrpSpPr/>
          <p:nvPr/>
        </p:nvGrpSpPr>
        <p:grpSpPr>
          <a:xfrm>
            <a:off x="2976354" y="4732997"/>
            <a:ext cx="6457954" cy="561690"/>
            <a:chOff x="0" y="-82639"/>
            <a:chExt cx="9184644" cy="798846"/>
          </a:xfrm>
        </p:grpSpPr>
        <p:grpSp>
          <p:nvGrpSpPr>
            <p:cNvPr id="312" name="Rounded Rectangle 50"/>
            <p:cNvGrpSpPr/>
            <p:nvPr/>
          </p:nvGrpSpPr>
          <p:grpSpPr>
            <a:xfrm>
              <a:off x="7858388" y="0"/>
              <a:ext cx="1326256" cy="633567"/>
              <a:chOff x="0" y="0"/>
              <a:chExt cx="1326254" cy="633566"/>
            </a:xfrm>
          </p:grpSpPr>
          <p:sp>
            <p:nvSpPr>
              <p:cNvPr id="31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11" name="31%"/>
              <p:cNvSpPr txBox="1"/>
              <p:nvPr/>
            </p:nvSpPr>
            <p:spPr>
              <a:xfrm>
                <a:off x="30928" y="92450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31%</a:t>
                </a:r>
              </a:p>
            </p:txBody>
          </p:sp>
        </p:grpSp>
        <p:grpSp>
          <p:nvGrpSpPr>
            <p:cNvPr id="315" name="Rounded Rectangle 67"/>
            <p:cNvGrpSpPr/>
            <p:nvPr/>
          </p:nvGrpSpPr>
          <p:grpSpPr>
            <a:xfrm>
              <a:off x="0" y="-82639"/>
              <a:ext cx="2637312" cy="798846"/>
              <a:chOff x="0" y="-82639"/>
              <a:chExt cx="2637311" cy="798845"/>
            </a:xfrm>
          </p:grpSpPr>
          <p:sp>
            <p:nvSpPr>
              <p:cNvPr id="313" name="Rounded Rectangle"/>
              <p:cNvSpPr/>
              <p:nvPr/>
            </p:nvSpPr>
            <p:spPr>
              <a:xfrm>
                <a:off x="0" y="0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14" name="6 DIAMOND"/>
              <p:cNvSpPr txBox="1"/>
              <p:nvPr/>
            </p:nvSpPr>
            <p:spPr>
              <a:xfrm>
                <a:off x="30928" y="-82639"/>
                <a:ext cx="2575457" cy="7988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600" dirty="0" smtClean="0"/>
                  <a:t>DIRECTORIAL PROMOTER</a:t>
                </a:r>
                <a:endParaRPr sz="1600" dirty="0"/>
              </a:p>
            </p:txBody>
          </p:sp>
        </p:grpSp>
      </p:grpSp>
      <p:grpSp>
        <p:nvGrpSpPr>
          <p:cNvPr id="329" name="Group"/>
          <p:cNvGrpSpPr/>
          <p:nvPr/>
        </p:nvGrpSpPr>
        <p:grpSpPr>
          <a:xfrm>
            <a:off x="3203021" y="5355122"/>
            <a:ext cx="6457954" cy="561690"/>
            <a:chOff x="0" y="-82641"/>
            <a:chExt cx="9184644" cy="798846"/>
          </a:xfrm>
        </p:grpSpPr>
        <p:grpSp>
          <p:nvGrpSpPr>
            <p:cNvPr id="322" name="Rounded Rectangle 52"/>
            <p:cNvGrpSpPr/>
            <p:nvPr/>
          </p:nvGrpSpPr>
          <p:grpSpPr>
            <a:xfrm>
              <a:off x="7858388" y="0"/>
              <a:ext cx="1326256" cy="633567"/>
              <a:chOff x="0" y="0"/>
              <a:chExt cx="1326254" cy="633566"/>
            </a:xfrm>
          </p:grpSpPr>
          <p:sp>
            <p:nvSpPr>
              <p:cNvPr id="32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21" name="34%"/>
              <p:cNvSpPr txBox="1"/>
              <p:nvPr/>
            </p:nvSpPr>
            <p:spPr>
              <a:xfrm>
                <a:off x="30928" y="92448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34%</a:t>
                </a:r>
              </a:p>
            </p:txBody>
          </p:sp>
        </p:grpSp>
        <p:grpSp>
          <p:nvGrpSpPr>
            <p:cNvPr id="325" name="Rounded Rectangle 72"/>
            <p:cNvGrpSpPr/>
            <p:nvPr/>
          </p:nvGrpSpPr>
          <p:grpSpPr>
            <a:xfrm>
              <a:off x="0" y="-82641"/>
              <a:ext cx="2637312" cy="798846"/>
              <a:chOff x="0" y="-82641"/>
              <a:chExt cx="2637311" cy="798845"/>
            </a:xfrm>
          </p:grpSpPr>
          <p:sp>
            <p:nvSpPr>
              <p:cNvPr id="323" name="Rounded Rectangle"/>
              <p:cNvSpPr/>
              <p:nvPr/>
            </p:nvSpPr>
            <p:spPr>
              <a:xfrm>
                <a:off x="0" y="0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24" name="7 DIAMOND"/>
              <p:cNvSpPr txBox="1"/>
              <p:nvPr/>
            </p:nvSpPr>
            <p:spPr>
              <a:xfrm>
                <a:off x="30928" y="-82641"/>
                <a:ext cx="2575457" cy="7988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600" dirty="0" smtClean="0"/>
                  <a:t>ADVICIVE PROMOTER</a:t>
                </a:r>
                <a:endParaRPr sz="1600" dirty="0"/>
              </a:p>
            </p:txBody>
          </p:sp>
        </p:grpSp>
      </p:grpSp>
      <p:grpSp>
        <p:nvGrpSpPr>
          <p:cNvPr id="339" name="Group"/>
          <p:cNvGrpSpPr/>
          <p:nvPr/>
        </p:nvGrpSpPr>
        <p:grpSpPr>
          <a:xfrm>
            <a:off x="1529987" y="2173896"/>
            <a:ext cx="6457954" cy="445478"/>
            <a:chOff x="0" y="0"/>
            <a:chExt cx="9184644" cy="633567"/>
          </a:xfrm>
        </p:grpSpPr>
        <p:grpSp>
          <p:nvGrpSpPr>
            <p:cNvPr id="332" name="Rounded Rectangle 2"/>
            <p:cNvGrpSpPr/>
            <p:nvPr/>
          </p:nvGrpSpPr>
          <p:grpSpPr>
            <a:xfrm>
              <a:off x="7858388" y="0"/>
              <a:ext cx="1326256" cy="633567"/>
              <a:chOff x="0" y="0"/>
              <a:chExt cx="1326254" cy="633566"/>
            </a:xfrm>
          </p:grpSpPr>
          <p:sp>
            <p:nvSpPr>
              <p:cNvPr id="330" name="Rounded Rectangle"/>
              <p:cNvSpPr/>
              <p:nvPr/>
            </p:nvSpPr>
            <p:spPr>
              <a:xfrm>
                <a:off x="0" y="0"/>
                <a:ext cx="1326254" cy="633566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31" name="10%"/>
              <p:cNvSpPr txBox="1"/>
              <p:nvPr/>
            </p:nvSpPr>
            <p:spPr>
              <a:xfrm>
                <a:off x="30928" y="92451"/>
                <a:ext cx="126439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 sz="22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600" b="1" dirty="0">
                    <a:solidFill>
                      <a:schemeClr val="bg1"/>
                    </a:solidFill>
                  </a:rPr>
                  <a:t>10%</a:t>
                </a:r>
              </a:p>
            </p:txBody>
          </p:sp>
        </p:grpSp>
        <p:grpSp>
          <p:nvGrpSpPr>
            <p:cNvPr id="335" name="Rounded Rectangle 62"/>
            <p:cNvGrpSpPr/>
            <p:nvPr/>
          </p:nvGrpSpPr>
          <p:grpSpPr>
            <a:xfrm>
              <a:off x="0" y="0"/>
              <a:ext cx="2637312" cy="633567"/>
              <a:chOff x="0" y="0"/>
              <a:chExt cx="2637311" cy="633566"/>
            </a:xfrm>
          </p:grpSpPr>
          <p:sp>
            <p:nvSpPr>
              <p:cNvPr id="333" name="Rounded Rectangle"/>
              <p:cNvSpPr/>
              <p:nvPr/>
            </p:nvSpPr>
            <p:spPr>
              <a:xfrm>
                <a:off x="0" y="0"/>
                <a:ext cx="2637311" cy="63356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34" name="1 DIAMOND"/>
              <p:cNvSpPr txBox="1"/>
              <p:nvPr/>
            </p:nvSpPr>
            <p:spPr>
              <a:xfrm>
                <a:off x="30928" y="92450"/>
                <a:ext cx="2575457" cy="448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lang="en-US" sz="1600" dirty="0" smtClean="0"/>
                  <a:t>PROMOTER LVL 1</a:t>
                </a:r>
                <a:endParaRPr sz="1600" dirty="0"/>
              </a:p>
            </p:txBody>
          </p:sp>
        </p:grp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975" y="0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863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99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99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99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99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99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 advAuto="0"/>
      <p:bldP spid="289" grpId="0" animBg="1" advAuto="0"/>
      <p:bldP spid="299" grpId="0" animBg="1" advAuto="0"/>
      <p:bldP spid="309" grpId="0" animBg="1" advAuto="0"/>
      <p:bldP spid="319" grpId="0" animBg="1" advAuto="0"/>
      <p:bldP spid="329" grpId="0" animBg="1" advAuto="0"/>
      <p:bldP spid="339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angle 5"/>
          <p:cNvSpPr/>
          <p:nvPr/>
        </p:nvSpPr>
        <p:spPr>
          <a:xfrm>
            <a:off x="892098" y="1028700"/>
            <a:ext cx="8632903" cy="443261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343" name="Rounded Rectangle"/>
          <p:cNvSpPr/>
          <p:nvPr/>
        </p:nvSpPr>
        <p:spPr>
          <a:xfrm>
            <a:off x="3298821" y="968271"/>
            <a:ext cx="5804663" cy="665922"/>
          </a:xfrm>
          <a:prstGeom prst="roundRect">
            <a:avLst>
              <a:gd name="adj" fmla="val 16667"/>
            </a:avLst>
          </a:prstGeom>
          <a:solidFill>
            <a:schemeClr val="accent4">
              <a:lumMod val="75000"/>
            </a:schemeClr>
          </a:solidFill>
          <a:ln w="12700" cap="rnd">
            <a:solidFill>
              <a:srgbClr val="5E098D"/>
            </a:solidFill>
          </a:ln>
        </p:spPr>
        <p:txBody>
          <a:bodyPr lIns="34289" tIns="34289" rIns="34289" bIns="34289" anchor="ctr"/>
          <a:lstStyle/>
          <a:p>
            <a:pPr defTabSz="457184">
              <a:defRPr sz="26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828"/>
          </a:p>
        </p:txBody>
      </p:sp>
      <p:sp>
        <p:nvSpPr>
          <p:cNvPr id="344" name="PERSONAL PURCHASE BONUS &amp; REWARDS"/>
          <p:cNvSpPr txBox="1"/>
          <p:nvPr/>
        </p:nvSpPr>
        <p:spPr>
          <a:xfrm>
            <a:off x="1349298" y="770430"/>
            <a:ext cx="7927907" cy="95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 anchor="ctr"/>
          <a:lstStyle>
            <a:lvl1pPr defTabSz="650240">
              <a:defRPr sz="26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sz="2250" dirty="0"/>
              <a:t>PERSONAL PURCHASE </a:t>
            </a:r>
            <a:r>
              <a:rPr lang="en-US" sz="2250" dirty="0" smtClean="0"/>
              <a:t>INCENTIVE     </a:t>
            </a:r>
            <a:r>
              <a:rPr lang="hi-IN" sz="2250" dirty="0" smtClean="0"/>
              <a:t>प्रत्यक्ष </a:t>
            </a:r>
            <a:r>
              <a:rPr lang="hi-IN" sz="2250" dirty="0"/>
              <a:t>खरिद गरेवापत </a:t>
            </a:r>
            <a:endParaRPr sz="2250" dirty="0"/>
          </a:p>
        </p:txBody>
      </p:sp>
      <p:grpSp>
        <p:nvGrpSpPr>
          <p:cNvPr id="354" name="Group"/>
          <p:cNvGrpSpPr/>
          <p:nvPr/>
        </p:nvGrpSpPr>
        <p:grpSpPr>
          <a:xfrm>
            <a:off x="2421472" y="1959526"/>
            <a:ext cx="7193169" cy="715761"/>
            <a:chOff x="0" y="0"/>
            <a:chExt cx="10230284" cy="1017970"/>
          </a:xfrm>
        </p:grpSpPr>
        <p:grpSp>
          <p:nvGrpSpPr>
            <p:cNvPr id="347" name="Rounded Rectangle 2"/>
            <p:cNvGrpSpPr/>
            <p:nvPr/>
          </p:nvGrpSpPr>
          <p:grpSpPr>
            <a:xfrm>
              <a:off x="8620870" y="9431"/>
              <a:ext cx="1609414" cy="1008539"/>
              <a:chOff x="0" y="0"/>
              <a:chExt cx="1609412" cy="1008537"/>
            </a:xfrm>
          </p:grpSpPr>
          <p:sp>
            <p:nvSpPr>
              <p:cNvPr id="345" name="Rounded Rectangle"/>
              <p:cNvSpPr/>
              <p:nvPr/>
            </p:nvSpPr>
            <p:spPr>
              <a:xfrm>
                <a:off x="0" y="0"/>
                <a:ext cx="1609412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46" name="36%"/>
              <p:cNvSpPr txBox="1"/>
              <p:nvPr/>
            </p:nvSpPr>
            <p:spPr>
              <a:xfrm>
                <a:off x="49233" y="239538"/>
                <a:ext cx="1510946" cy="52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 sz="28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969" dirty="0">
                    <a:solidFill>
                      <a:schemeClr val="bg1"/>
                    </a:solidFill>
                  </a:rPr>
                  <a:t>36%</a:t>
                </a:r>
              </a:p>
            </p:txBody>
          </p:sp>
        </p:grpSp>
        <p:grpSp>
          <p:nvGrpSpPr>
            <p:cNvPr id="350" name="Rounded Rectangle 30"/>
            <p:cNvGrpSpPr/>
            <p:nvPr/>
          </p:nvGrpSpPr>
          <p:grpSpPr>
            <a:xfrm>
              <a:off x="0" y="0"/>
              <a:ext cx="4014667" cy="1008538"/>
              <a:chOff x="0" y="0"/>
              <a:chExt cx="4014666" cy="1008537"/>
            </a:xfrm>
          </p:grpSpPr>
          <p:sp>
            <p:nvSpPr>
              <p:cNvPr id="348" name="Rounded Rectangle"/>
              <p:cNvSpPr/>
              <p:nvPr/>
            </p:nvSpPr>
            <p:spPr>
              <a:xfrm>
                <a:off x="0" y="0"/>
                <a:ext cx="4014666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49" name="GOLD DIRECTOR"/>
              <p:cNvSpPr txBox="1"/>
              <p:nvPr/>
            </p:nvSpPr>
            <p:spPr>
              <a:xfrm>
                <a:off x="49232" y="279935"/>
                <a:ext cx="3916201" cy="448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600" b="1" dirty="0" smtClean="0">
                    <a:solidFill>
                      <a:srgbClr val="FF0000"/>
                    </a:solidFill>
                  </a:rPr>
                  <a:t>STAR PROMOTER</a:t>
                </a:r>
                <a:endParaRPr sz="16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64" name="Group"/>
          <p:cNvGrpSpPr/>
          <p:nvPr/>
        </p:nvGrpSpPr>
        <p:grpSpPr>
          <a:xfrm>
            <a:off x="2431267" y="2786171"/>
            <a:ext cx="7193170" cy="732062"/>
            <a:chOff x="0" y="0"/>
            <a:chExt cx="10230284" cy="1041154"/>
          </a:xfrm>
        </p:grpSpPr>
        <p:grpSp>
          <p:nvGrpSpPr>
            <p:cNvPr id="357" name="Rounded Rectangle 61"/>
            <p:cNvGrpSpPr/>
            <p:nvPr/>
          </p:nvGrpSpPr>
          <p:grpSpPr>
            <a:xfrm>
              <a:off x="8620871" y="32615"/>
              <a:ext cx="1609413" cy="1008539"/>
              <a:chOff x="0" y="0"/>
              <a:chExt cx="1609412" cy="1008537"/>
            </a:xfrm>
          </p:grpSpPr>
          <p:sp>
            <p:nvSpPr>
              <p:cNvPr id="355" name="Rounded Rectangle"/>
              <p:cNvSpPr/>
              <p:nvPr/>
            </p:nvSpPr>
            <p:spPr>
              <a:xfrm>
                <a:off x="0" y="0"/>
                <a:ext cx="1609412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56" name="38%"/>
              <p:cNvSpPr txBox="1"/>
              <p:nvPr/>
            </p:nvSpPr>
            <p:spPr>
              <a:xfrm>
                <a:off x="49233" y="239538"/>
                <a:ext cx="1510946" cy="52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 sz="28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969" dirty="0">
                    <a:solidFill>
                      <a:schemeClr val="bg1"/>
                    </a:solidFill>
                  </a:rPr>
                  <a:t>38%</a:t>
                </a:r>
              </a:p>
            </p:txBody>
          </p:sp>
        </p:grpSp>
        <p:grpSp>
          <p:nvGrpSpPr>
            <p:cNvPr id="360" name="Rounded Rectangle 62"/>
            <p:cNvGrpSpPr/>
            <p:nvPr/>
          </p:nvGrpSpPr>
          <p:grpSpPr>
            <a:xfrm>
              <a:off x="0" y="0"/>
              <a:ext cx="4014667" cy="1008538"/>
              <a:chOff x="0" y="0"/>
              <a:chExt cx="4014666" cy="1008537"/>
            </a:xfrm>
          </p:grpSpPr>
          <p:sp>
            <p:nvSpPr>
              <p:cNvPr id="358" name="Rounded Rectangle"/>
              <p:cNvSpPr/>
              <p:nvPr/>
            </p:nvSpPr>
            <p:spPr>
              <a:xfrm>
                <a:off x="0" y="0"/>
                <a:ext cx="4014666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59" name="DIAMOND DIRECTOR"/>
              <p:cNvSpPr txBox="1"/>
              <p:nvPr/>
            </p:nvSpPr>
            <p:spPr>
              <a:xfrm>
                <a:off x="49232" y="279935"/>
                <a:ext cx="3916201" cy="448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600" b="1" dirty="0">
                    <a:solidFill>
                      <a:srgbClr val="FF0000"/>
                    </a:solidFill>
                  </a:rPr>
                  <a:t>SUPER 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STAR PROMOTER</a:t>
                </a:r>
                <a:endParaRPr sz="16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374" name="Group"/>
          <p:cNvGrpSpPr/>
          <p:nvPr/>
        </p:nvGrpSpPr>
        <p:grpSpPr>
          <a:xfrm>
            <a:off x="2431267" y="3589749"/>
            <a:ext cx="7193169" cy="723210"/>
            <a:chOff x="0" y="0"/>
            <a:chExt cx="10230283" cy="1028564"/>
          </a:xfrm>
        </p:grpSpPr>
        <p:grpSp>
          <p:nvGrpSpPr>
            <p:cNvPr id="367" name="Rounded Rectangle 63"/>
            <p:cNvGrpSpPr/>
            <p:nvPr/>
          </p:nvGrpSpPr>
          <p:grpSpPr>
            <a:xfrm>
              <a:off x="8620870" y="20025"/>
              <a:ext cx="1609413" cy="1008539"/>
              <a:chOff x="0" y="0"/>
              <a:chExt cx="1609412" cy="1008537"/>
            </a:xfrm>
          </p:grpSpPr>
          <p:sp>
            <p:nvSpPr>
              <p:cNvPr id="365" name="Rounded Rectangle"/>
              <p:cNvSpPr/>
              <p:nvPr/>
            </p:nvSpPr>
            <p:spPr>
              <a:xfrm>
                <a:off x="0" y="0"/>
                <a:ext cx="1609412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66" name="39%"/>
              <p:cNvSpPr txBox="1"/>
              <p:nvPr/>
            </p:nvSpPr>
            <p:spPr>
              <a:xfrm>
                <a:off x="49233" y="239537"/>
                <a:ext cx="1510946" cy="52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 sz="28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969" dirty="0">
                    <a:solidFill>
                      <a:schemeClr val="bg1"/>
                    </a:solidFill>
                  </a:rPr>
                  <a:t>39%</a:t>
                </a:r>
              </a:p>
            </p:txBody>
          </p:sp>
        </p:grpSp>
        <p:grpSp>
          <p:nvGrpSpPr>
            <p:cNvPr id="370" name="Rounded Rectangle 64"/>
            <p:cNvGrpSpPr/>
            <p:nvPr/>
          </p:nvGrpSpPr>
          <p:grpSpPr>
            <a:xfrm>
              <a:off x="0" y="0"/>
              <a:ext cx="4014667" cy="1008538"/>
              <a:chOff x="0" y="0"/>
              <a:chExt cx="4014666" cy="1008537"/>
            </a:xfrm>
          </p:grpSpPr>
          <p:sp>
            <p:nvSpPr>
              <p:cNvPr id="368" name="Rounded Rectangle"/>
              <p:cNvSpPr/>
              <p:nvPr/>
            </p:nvSpPr>
            <p:spPr>
              <a:xfrm>
                <a:off x="0" y="0"/>
                <a:ext cx="4014666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69" name="AMBASSADOR"/>
              <p:cNvSpPr txBox="1"/>
              <p:nvPr/>
            </p:nvSpPr>
            <p:spPr>
              <a:xfrm>
                <a:off x="49232" y="279935"/>
                <a:ext cx="3916201" cy="448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sz="1600" b="1" dirty="0">
                    <a:solidFill>
                      <a:srgbClr val="FF0000"/>
                    </a:solidFill>
                  </a:rPr>
                  <a:t>AMBASSADOR</a:t>
                </a:r>
              </a:p>
            </p:txBody>
          </p:sp>
        </p:grpSp>
      </p:grpSp>
      <p:grpSp>
        <p:nvGrpSpPr>
          <p:cNvPr id="384" name="Group"/>
          <p:cNvGrpSpPr/>
          <p:nvPr/>
        </p:nvGrpSpPr>
        <p:grpSpPr>
          <a:xfrm>
            <a:off x="2468888" y="4393327"/>
            <a:ext cx="7155548" cy="762577"/>
            <a:chOff x="0" y="1"/>
            <a:chExt cx="10176778" cy="1084554"/>
          </a:xfrm>
        </p:grpSpPr>
        <p:grpSp>
          <p:nvGrpSpPr>
            <p:cNvPr id="377" name="Rounded Rectangle 65"/>
            <p:cNvGrpSpPr/>
            <p:nvPr/>
          </p:nvGrpSpPr>
          <p:grpSpPr>
            <a:xfrm>
              <a:off x="8567365" y="76016"/>
              <a:ext cx="1609413" cy="1008539"/>
              <a:chOff x="0" y="0"/>
              <a:chExt cx="1609412" cy="1008537"/>
            </a:xfrm>
          </p:grpSpPr>
          <p:sp>
            <p:nvSpPr>
              <p:cNvPr id="375" name="Rounded Rectangle"/>
              <p:cNvSpPr/>
              <p:nvPr/>
            </p:nvSpPr>
            <p:spPr>
              <a:xfrm>
                <a:off x="0" y="0"/>
                <a:ext cx="1609412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F1A37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76" name="40%"/>
              <p:cNvSpPr txBox="1"/>
              <p:nvPr/>
            </p:nvSpPr>
            <p:spPr>
              <a:xfrm>
                <a:off x="49233" y="239537"/>
                <a:ext cx="1510946" cy="5294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 sz="2800"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r>
                  <a:rPr sz="1969" dirty="0">
                    <a:solidFill>
                      <a:schemeClr val="bg1"/>
                    </a:solidFill>
                  </a:rPr>
                  <a:t>40%</a:t>
                </a:r>
              </a:p>
            </p:txBody>
          </p:sp>
        </p:grpSp>
        <p:grpSp>
          <p:nvGrpSpPr>
            <p:cNvPr id="380" name="Rounded Rectangle 66"/>
            <p:cNvGrpSpPr/>
            <p:nvPr/>
          </p:nvGrpSpPr>
          <p:grpSpPr>
            <a:xfrm>
              <a:off x="0" y="1"/>
              <a:ext cx="4014667" cy="1008538"/>
              <a:chOff x="0" y="0"/>
              <a:chExt cx="4014666" cy="1008537"/>
            </a:xfrm>
          </p:grpSpPr>
          <p:sp>
            <p:nvSpPr>
              <p:cNvPr id="378" name="Rounded Rectangle"/>
              <p:cNvSpPr/>
              <p:nvPr/>
            </p:nvSpPr>
            <p:spPr>
              <a:xfrm>
                <a:off x="0" y="0"/>
                <a:ext cx="4014666" cy="1008537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79" name="CROWN AMBASSADOR"/>
              <p:cNvSpPr txBox="1"/>
              <p:nvPr/>
            </p:nvSpPr>
            <p:spPr>
              <a:xfrm>
                <a:off x="49232" y="279935"/>
                <a:ext cx="3916201" cy="44866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sp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sz="1600" b="1" dirty="0">
                    <a:solidFill>
                      <a:srgbClr val="FF0000"/>
                    </a:solidFill>
                  </a:rPr>
                  <a:t>CROWN AMBASSADOR</a:t>
                </a:r>
              </a:p>
            </p:txBody>
          </p: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975" y="1708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752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99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99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 animBg="1" advAuto="0"/>
      <p:bldP spid="364" grpId="0" animBg="1" advAuto="0"/>
      <p:bldP spid="374" grpId="0" animBg="1" advAuto="0"/>
      <p:bldP spid="384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32"/>
          <p:cNvSpPr/>
          <p:nvPr/>
        </p:nvSpPr>
        <p:spPr>
          <a:xfrm>
            <a:off x="1036777" y="694109"/>
            <a:ext cx="8386811" cy="542893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389" name="Title 1"/>
          <p:cNvSpPr txBox="1">
            <a:spLocks noGrp="1"/>
          </p:cNvSpPr>
          <p:nvPr>
            <p:ph type="title"/>
          </p:nvPr>
        </p:nvSpPr>
        <p:spPr>
          <a:xfrm>
            <a:off x="2308302" y="457645"/>
            <a:ext cx="6133171" cy="856664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en-US" dirty="0" smtClean="0"/>
              <a:t>   </a:t>
            </a:r>
            <a:r>
              <a:rPr sz="2531" dirty="0">
                <a:solidFill>
                  <a:schemeClr val="tx1"/>
                </a:solidFill>
              </a:rPr>
              <a:t>REWARDS</a:t>
            </a:r>
            <a:r>
              <a:rPr lang="en-US" sz="2531" dirty="0">
                <a:solidFill>
                  <a:schemeClr val="tx1"/>
                </a:solidFill>
              </a:rPr>
              <a:t> </a:t>
            </a:r>
            <a:r>
              <a:rPr lang="en-US" sz="2531" dirty="0" smtClean="0">
                <a:solidFill>
                  <a:schemeClr val="tx1"/>
                </a:solidFill>
              </a:rPr>
              <a:t>INCENTIVE    </a:t>
            </a:r>
            <a:r>
              <a:rPr lang="hi-IN" sz="2531" dirty="0" smtClean="0">
                <a:solidFill>
                  <a:schemeClr val="tx1"/>
                </a:solidFill>
              </a:rPr>
              <a:t>पुरस्कार </a:t>
            </a:r>
            <a:r>
              <a:rPr lang="hi-IN" sz="2531" dirty="0">
                <a:solidFill>
                  <a:schemeClr val="tx1"/>
                </a:solidFill>
              </a:rPr>
              <a:t>योजना </a:t>
            </a:r>
            <a:endParaRPr sz="2531" dirty="0">
              <a:solidFill>
                <a:schemeClr val="tx1"/>
              </a:solidFill>
            </a:endParaRPr>
          </a:p>
        </p:txBody>
      </p:sp>
      <p:grpSp>
        <p:nvGrpSpPr>
          <p:cNvPr id="395" name="Group"/>
          <p:cNvGrpSpPr/>
          <p:nvPr/>
        </p:nvGrpSpPr>
        <p:grpSpPr>
          <a:xfrm>
            <a:off x="6078001" y="1930964"/>
            <a:ext cx="4282876" cy="944492"/>
            <a:chOff x="0" y="0"/>
            <a:chExt cx="6091201" cy="1343276"/>
          </a:xfrm>
        </p:grpSpPr>
        <p:sp>
          <p:nvSpPr>
            <p:cNvPr id="390" name="Rounded Rectangle 11"/>
            <p:cNvSpPr/>
            <p:nvPr/>
          </p:nvSpPr>
          <p:spPr>
            <a:xfrm>
              <a:off x="3190037" y="0"/>
              <a:ext cx="1406048" cy="1343276"/>
            </a:xfrm>
            <a:prstGeom prst="roundRect">
              <a:avLst>
                <a:gd name="adj" fmla="val 16667"/>
              </a:avLst>
            </a:prstGeom>
            <a:blipFill rotWithShape="1">
              <a:blip r:embed="rId2"/>
              <a:srcRect/>
              <a:stretch>
                <a:fillRect/>
              </a:stretch>
            </a:blipFill>
            <a:ln w="127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grpSp>
          <p:nvGrpSpPr>
            <p:cNvPr id="393" name="Rounded Rectangle 19"/>
            <p:cNvGrpSpPr/>
            <p:nvPr/>
          </p:nvGrpSpPr>
          <p:grpSpPr>
            <a:xfrm>
              <a:off x="0" y="267598"/>
              <a:ext cx="2789869" cy="1017037"/>
              <a:chOff x="0" y="-75414"/>
              <a:chExt cx="2789868" cy="1017035"/>
            </a:xfrm>
          </p:grpSpPr>
          <p:sp>
            <p:nvSpPr>
              <p:cNvPr id="391" name="Rounded Rectangle"/>
              <p:cNvSpPr/>
              <p:nvPr/>
            </p:nvSpPr>
            <p:spPr>
              <a:xfrm>
                <a:off x="0" y="34043"/>
                <a:ext cx="2789869" cy="798120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92" name="GOLD DIRECTOR"/>
              <p:cNvSpPr txBox="1"/>
              <p:nvPr/>
            </p:nvSpPr>
            <p:spPr>
              <a:xfrm>
                <a:off x="38961" y="-75415"/>
                <a:ext cx="2711946" cy="10170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 smtClean="0"/>
                  <a:t>STAR PROMOTER</a:t>
                </a:r>
                <a:endParaRPr sz="1266" dirty="0"/>
              </a:p>
            </p:txBody>
          </p:sp>
        </p:grpSp>
        <p:sp>
          <p:nvSpPr>
            <p:cNvPr id="394" name="Rectangle 23"/>
            <p:cNvSpPr txBox="1"/>
            <p:nvPr/>
          </p:nvSpPr>
          <p:spPr>
            <a:xfrm>
              <a:off x="4645337" y="437728"/>
              <a:ext cx="1445864" cy="37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650240"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1266" dirty="0" err="1">
                  <a:solidFill>
                    <a:schemeClr val="bg1"/>
                  </a:solidFill>
                </a:rPr>
                <a:t>Rs</a:t>
              </a:r>
              <a:r>
                <a:rPr lang="en-US" sz="1266" dirty="0">
                  <a:solidFill>
                    <a:schemeClr val="bg1"/>
                  </a:solidFill>
                </a:rPr>
                <a:t>. 960000/-</a:t>
              </a:r>
              <a:r>
                <a:rPr sz="1266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01" name="Group"/>
          <p:cNvGrpSpPr/>
          <p:nvPr/>
        </p:nvGrpSpPr>
        <p:grpSpPr>
          <a:xfrm>
            <a:off x="6115058" y="2912229"/>
            <a:ext cx="4361574" cy="1169790"/>
            <a:chOff x="0" y="-1"/>
            <a:chExt cx="6203126" cy="1663701"/>
          </a:xfrm>
        </p:grpSpPr>
        <p:pic>
          <p:nvPicPr>
            <p:cNvPr id="396" name="Picture 14" descr="Picture 14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4" b="2"/>
            <a:stretch>
              <a:fillRect/>
            </a:stretch>
          </p:blipFill>
          <p:spPr>
            <a:xfrm>
              <a:off x="3088080" y="-1"/>
              <a:ext cx="1504554" cy="16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1" y="0"/>
                  </a:moveTo>
                  <a:cubicBezTo>
                    <a:pt x="1613" y="0"/>
                    <a:pt x="0" y="1458"/>
                    <a:pt x="0" y="3256"/>
                  </a:cubicBezTo>
                  <a:lnTo>
                    <a:pt x="0" y="18344"/>
                  </a:lnTo>
                  <a:cubicBezTo>
                    <a:pt x="0" y="20142"/>
                    <a:pt x="1613" y="21600"/>
                    <a:pt x="3601" y="21600"/>
                  </a:cubicBezTo>
                  <a:lnTo>
                    <a:pt x="17999" y="21600"/>
                  </a:lnTo>
                  <a:cubicBezTo>
                    <a:pt x="19987" y="21600"/>
                    <a:pt x="21600" y="20142"/>
                    <a:pt x="21600" y="18344"/>
                  </a:cubicBezTo>
                  <a:lnTo>
                    <a:pt x="21600" y="3256"/>
                  </a:lnTo>
                  <a:cubicBezTo>
                    <a:pt x="21600" y="1458"/>
                    <a:pt x="19987" y="0"/>
                    <a:pt x="17999" y="0"/>
                  </a:cubicBezTo>
                  <a:lnTo>
                    <a:pt x="3601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76200" dist="38100" dir="7800000" rotWithShape="0">
                <a:srgbClr val="000000">
                  <a:alpha val="40000"/>
                </a:srgbClr>
              </a:outerShdw>
            </a:effectLst>
          </p:spPr>
        </p:pic>
        <p:grpSp>
          <p:nvGrpSpPr>
            <p:cNvPr id="399" name="Rounded Rectangle 20"/>
            <p:cNvGrpSpPr/>
            <p:nvPr/>
          </p:nvGrpSpPr>
          <p:grpSpPr>
            <a:xfrm>
              <a:off x="0" y="390256"/>
              <a:ext cx="3039023" cy="1107864"/>
              <a:chOff x="0" y="-82149"/>
              <a:chExt cx="3039022" cy="1107863"/>
            </a:xfrm>
          </p:grpSpPr>
          <p:sp>
            <p:nvSpPr>
              <p:cNvPr id="397" name="Rounded Rectangle"/>
              <p:cNvSpPr/>
              <p:nvPr/>
            </p:nvSpPr>
            <p:spPr>
              <a:xfrm>
                <a:off x="0" y="37084"/>
                <a:ext cx="3039023" cy="869397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398" name="DIAMOND DIRECTOR"/>
              <p:cNvSpPr txBox="1"/>
              <p:nvPr/>
            </p:nvSpPr>
            <p:spPr>
              <a:xfrm>
                <a:off x="42440" y="-82150"/>
                <a:ext cx="2954142" cy="11078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/>
                  <a:t>SUPER </a:t>
                </a:r>
                <a:r>
                  <a:rPr lang="en-US" sz="1266" dirty="0" smtClean="0"/>
                  <a:t>STAR PROMOTER</a:t>
                </a:r>
                <a:endParaRPr sz="1266" dirty="0"/>
              </a:p>
            </p:txBody>
          </p:sp>
        </p:grpSp>
        <p:sp>
          <p:nvSpPr>
            <p:cNvPr id="400" name="Rectangle 24"/>
            <p:cNvSpPr txBox="1"/>
            <p:nvPr/>
          </p:nvSpPr>
          <p:spPr>
            <a:xfrm>
              <a:off x="4629592" y="762501"/>
              <a:ext cx="1573534" cy="375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650240"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1266" dirty="0" err="1">
                  <a:solidFill>
                    <a:schemeClr val="bg1"/>
                  </a:solidFill>
                </a:rPr>
                <a:t>Rs</a:t>
              </a:r>
              <a:r>
                <a:rPr lang="en-US" sz="1266" dirty="0">
                  <a:solidFill>
                    <a:schemeClr val="bg1"/>
                  </a:solidFill>
                </a:rPr>
                <a:t>. 2240000/-</a:t>
              </a:r>
              <a:r>
                <a:rPr sz="1266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07" name="Group"/>
          <p:cNvGrpSpPr/>
          <p:nvPr/>
        </p:nvGrpSpPr>
        <p:grpSpPr>
          <a:xfrm>
            <a:off x="6191133" y="4075610"/>
            <a:ext cx="4259512" cy="801933"/>
            <a:chOff x="0" y="0"/>
            <a:chExt cx="6057973" cy="1140525"/>
          </a:xfrm>
        </p:grpSpPr>
        <p:sp>
          <p:nvSpPr>
            <p:cNvPr id="402" name="Rounded Rectangle 13"/>
            <p:cNvSpPr/>
            <p:nvPr/>
          </p:nvSpPr>
          <p:spPr>
            <a:xfrm>
              <a:off x="2989791" y="0"/>
              <a:ext cx="1406049" cy="1140525"/>
            </a:xfrm>
            <a:prstGeom prst="roundRect">
              <a:avLst>
                <a:gd name="adj" fmla="val 16667"/>
              </a:avLst>
            </a:prstGeom>
            <a:blipFill rotWithShape="1">
              <a:blip r:embed="rId4"/>
              <a:srcRect/>
              <a:stretch>
                <a:fillRect/>
              </a:stretch>
            </a:blipFill>
            <a:ln w="12700" cap="rnd">
              <a:solidFill>
                <a:srgbClr val="698E1C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grpSp>
          <p:nvGrpSpPr>
            <p:cNvPr id="405" name="Rounded Rectangle 21"/>
            <p:cNvGrpSpPr/>
            <p:nvPr/>
          </p:nvGrpSpPr>
          <p:grpSpPr>
            <a:xfrm>
              <a:off x="0" y="28033"/>
              <a:ext cx="2848008" cy="1038230"/>
              <a:chOff x="0" y="-111739"/>
              <a:chExt cx="2848007" cy="1038229"/>
            </a:xfrm>
          </p:grpSpPr>
          <p:sp>
            <p:nvSpPr>
              <p:cNvPr id="403" name="Rounded Rectangle"/>
              <p:cNvSpPr/>
              <p:nvPr/>
            </p:nvSpPr>
            <p:spPr>
              <a:xfrm>
                <a:off x="0" y="0"/>
                <a:ext cx="2848008" cy="814752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04" name="AMBASSADOR"/>
              <p:cNvSpPr txBox="1"/>
              <p:nvPr/>
            </p:nvSpPr>
            <p:spPr>
              <a:xfrm>
                <a:off x="39773" y="-111740"/>
                <a:ext cx="2768462" cy="103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sz="1266" dirty="0"/>
                  <a:t>AMBASSADOR</a:t>
                </a:r>
              </a:p>
            </p:txBody>
          </p:sp>
        </p:grpSp>
        <p:sp>
          <p:nvSpPr>
            <p:cNvPr id="406" name="Rectangle 25"/>
            <p:cNvSpPr txBox="1"/>
            <p:nvPr/>
          </p:nvSpPr>
          <p:spPr>
            <a:xfrm>
              <a:off x="4484439" y="365377"/>
              <a:ext cx="1573534" cy="37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650240"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1266" dirty="0" err="1">
                  <a:solidFill>
                    <a:schemeClr val="bg1"/>
                  </a:solidFill>
                </a:rPr>
                <a:t>Rs</a:t>
              </a:r>
              <a:r>
                <a:rPr lang="en-US" sz="1266" dirty="0">
                  <a:solidFill>
                    <a:schemeClr val="bg1"/>
                  </a:solidFill>
                </a:rPr>
                <a:t>. 4000000/-</a:t>
              </a:r>
              <a:r>
                <a:rPr sz="1266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13" name="Group"/>
          <p:cNvGrpSpPr/>
          <p:nvPr/>
        </p:nvGrpSpPr>
        <p:grpSpPr>
          <a:xfrm>
            <a:off x="6209151" y="4841532"/>
            <a:ext cx="4241494" cy="1009820"/>
            <a:chOff x="0" y="0"/>
            <a:chExt cx="6032347" cy="1436187"/>
          </a:xfrm>
        </p:grpSpPr>
        <p:sp>
          <p:nvSpPr>
            <p:cNvPr id="408" name="Rounded Rectangle 12"/>
            <p:cNvSpPr/>
            <p:nvPr/>
          </p:nvSpPr>
          <p:spPr>
            <a:xfrm>
              <a:off x="3037723" y="76435"/>
              <a:ext cx="1258933" cy="1283317"/>
            </a:xfrm>
            <a:prstGeom prst="roundRect">
              <a:avLst>
                <a:gd name="adj" fmla="val 16667"/>
              </a:avLst>
            </a:prstGeom>
            <a:blipFill rotWithShape="1">
              <a:blip r:embed="rId5"/>
              <a:srcRect/>
              <a:stretch>
                <a:fillRect/>
              </a:stretch>
            </a:blipFill>
            <a:ln w="12700" cap="rnd">
              <a:solidFill>
                <a:srgbClr val="698E1C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grpSp>
          <p:nvGrpSpPr>
            <p:cNvPr id="411" name="Rounded Rectangle 22"/>
            <p:cNvGrpSpPr/>
            <p:nvPr/>
          </p:nvGrpSpPr>
          <p:grpSpPr>
            <a:xfrm>
              <a:off x="0" y="0"/>
              <a:ext cx="2726218" cy="1436187"/>
              <a:chOff x="0" y="-136479"/>
              <a:chExt cx="2726217" cy="1436186"/>
            </a:xfrm>
          </p:grpSpPr>
          <p:sp>
            <p:nvSpPr>
              <p:cNvPr id="409" name="Rounded Rectangle"/>
              <p:cNvSpPr/>
              <p:nvPr/>
            </p:nvSpPr>
            <p:spPr>
              <a:xfrm>
                <a:off x="0" y="0"/>
                <a:ext cx="2726218" cy="1163228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10" name="CROWN…"/>
              <p:cNvSpPr txBox="1"/>
              <p:nvPr/>
            </p:nvSpPr>
            <p:spPr>
              <a:xfrm>
                <a:off x="56783" y="-136480"/>
                <a:ext cx="2612651" cy="14361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defTabSz="457184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pPr>
                <a:r>
                  <a:rPr sz="1266" dirty="0"/>
                  <a:t>CROWN</a:t>
                </a:r>
              </a:p>
              <a:p>
                <a:pPr algn="ctr" defTabSz="457184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pPr>
                <a:r>
                  <a:rPr sz="1266" dirty="0"/>
                  <a:t>AMBASSADOR</a:t>
                </a:r>
              </a:p>
            </p:txBody>
          </p:sp>
        </p:grpSp>
        <p:sp>
          <p:nvSpPr>
            <p:cNvPr id="412" name="Rectangle 26"/>
            <p:cNvSpPr txBox="1"/>
            <p:nvPr/>
          </p:nvSpPr>
          <p:spPr>
            <a:xfrm>
              <a:off x="4458813" y="484471"/>
              <a:ext cx="1573534" cy="37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defTabSz="650240">
                <a:defRPr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1266" dirty="0" err="1">
                  <a:solidFill>
                    <a:schemeClr val="bg1"/>
                  </a:solidFill>
                </a:rPr>
                <a:t>Rs</a:t>
              </a:r>
              <a:r>
                <a:rPr lang="en-US" sz="1266" dirty="0">
                  <a:solidFill>
                    <a:schemeClr val="bg1"/>
                  </a:solidFill>
                </a:rPr>
                <a:t>. 6400000/-</a:t>
              </a:r>
              <a:r>
                <a:rPr sz="1266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419" name="Group"/>
          <p:cNvGrpSpPr/>
          <p:nvPr/>
        </p:nvGrpSpPr>
        <p:grpSpPr>
          <a:xfrm>
            <a:off x="2025187" y="4914869"/>
            <a:ext cx="4329349" cy="636212"/>
            <a:chOff x="0" y="222866"/>
            <a:chExt cx="6157294" cy="904833"/>
          </a:xfrm>
        </p:grpSpPr>
        <p:grpSp>
          <p:nvGrpSpPr>
            <p:cNvPr id="417" name="Rounded Rectangle 10"/>
            <p:cNvGrpSpPr/>
            <p:nvPr/>
          </p:nvGrpSpPr>
          <p:grpSpPr>
            <a:xfrm>
              <a:off x="0" y="222866"/>
              <a:ext cx="2100222" cy="904833"/>
              <a:chOff x="0" y="-97382"/>
              <a:chExt cx="2100221" cy="904832"/>
            </a:xfrm>
          </p:grpSpPr>
          <p:sp>
            <p:nvSpPr>
              <p:cNvPr id="415" name="Rounded Rectangle"/>
              <p:cNvSpPr/>
              <p:nvPr/>
            </p:nvSpPr>
            <p:spPr>
              <a:xfrm>
                <a:off x="0" y="0"/>
                <a:ext cx="2100222" cy="710068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16" name="7 DIAMOND"/>
              <p:cNvSpPr txBox="1"/>
              <p:nvPr/>
            </p:nvSpPr>
            <p:spPr>
              <a:xfrm>
                <a:off x="34662" y="-97383"/>
                <a:ext cx="2030897" cy="904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 smtClean="0"/>
                  <a:t>ADVICIVE PROMOTER</a:t>
                </a:r>
                <a:endParaRPr sz="1266" dirty="0"/>
              </a:p>
            </p:txBody>
          </p:sp>
        </p:grpSp>
        <p:sp>
          <p:nvSpPr>
            <p:cNvPr id="418" name="TextBox 27"/>
            <p:cNvSpPr txBox="1"/>
            <p:nvPr/>
          </p:nvSpPr>
          <p:spPr>
            <a:xfrm>
              <a:off x="4095787" y="648558"/>
              <a:ext cx="2061507" cy="43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l" defTabSz="650240">
                <a:defRPr sz="220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lang="en-US" sz="1547" dirty="0">
                  <a:solidFill>
                    <a:schemeClr val="bg1"/>
                  </a:solidFill>
                </a:rPr>
                <a:t>Rs.5,60,000/-</a:t>
              </a:r>
              <a:endParaRPr sz="1547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5" name="Group"/>
          <p:cNvGrpSpPr/>
          <p:nvPr/>
        </p:nvGrpSpPr>
        <p:grpSpPr>
          <a:xfrm>
            <a:off x="2014330" y="1949788"/>
            <a:ext cx="3980258" cy="906845"/>
            <a:chOff x="0" y="0"/>
            <a:chExt cx="5660811" cy="1289733"/>
          </a:xfrm>
        </p:grpSpPr>
        <p:pic>
          <p:nvPicPr>
            <p:cNvPr id="420" name="Picture 3" descr="Picture 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52135" y="0"/>
              <a:ext cx="1612165" cy="12897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3" name="Rounded Rectangle 8"/>
            <p:cNvGrpSpPr/>
            <p:nvPr/>
          </p:nvGrpSpPr>
          <p:grpSpPr>
            <a:xfrm>
              <a:off x="0" y="365257"/>
              <a:ext cx="2100222" cy="904834"/>
              <a:chOff x="0" y="-97382"/>
              <a:chExt cx="2100221" cy="904832"/>
            </a:xfrm>
          </p:grpSpPr>
          <p:sp>
            <p:nvSpPr>
              <p:cNvPr id="421" name="Rounded Rectangle"/>
              <p:cNvSpPr/>
              <p:nvPr/>
            </p:nvSpPr>
            <p:spPr>
              <a:xfrm>
                <a:off x="0" y="0"/>
                <a:ext cx="2100222" cy="710068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22" name="4 DIAMOND"/>
              <p:cNvSpPr txBox="1"/>
              <p:nvPr/>
            </p:nvSpPr>
            <p:spPr>
              <a:xfrm>
                <a:off x="34662" y="-97383"/>
                <a:ext cx="2030897" cy="9048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 smtClean="0"/>
                  <a:t>EXECUTIVE PROMOTER</a:t>
                </a:r>
                <a:endParaRPr sz="1266" dirty="0"/>
              </a:p>
            </p:txBody>
          </p:sp>
        </p:grpSp>
        <p:sp>
          <p:nvSpPr>
            <p:cNvPr id="424" name="TextBox 28"/>
            <p:cNvSpPr txBox="1"/>
            <p:nvPr/>
          </p:nvSpPr>
          <p:spPr>
            <a:xfrm>
              <a:off x="4301310" y="447888"/>
              <a:ext cx="1359501" cy="37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l" defTabSz="650240">
                <a:defRPr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lang="en-US" sz="1266" dirty="0">
                  <a:solidFill>
                    <a:schemeClr val="bg1"/>
                  </a:solidFill>
                </a:rPr>
                <a:t>Exc. Bag</a:t>
              </a:r>
              <a:endParaRPr sz="1266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1" name="Group"/>
          <p:cNvGrpSpPr/>
          <p:nvPr/>
        </p:nvGrpSpPr>
        <p:grpSpPr>
          <a:xfrm>
            <a:off x="2014330" y="2989772"/>
            <a:ext cx="3637904" cy="988628"/>
            <a:chOff x="0" y="0"/>
            <a:chExt cx="5173907" cy="1406047"/>
          </a:xfrm>
        </p:grpSpPr>
        <p:pic>
          <p:nvPicPr>
            <p:cNvPr id="426" name="Picture 4" descr="Picture 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55193" y="0"/>
              <a:ext cx="1406048" cy="14060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9" name="Rounded Rectangle 7"/>
            <p:cNvGrpSpPr/>
            <p:nvPr/>
          </p:nvGrpSpPr>
          <p:grpSpPr>
            <a:xfrm>
              <a:off x="0" y="227826"/>
              <a:ext cx="2452134" cy="807453"/>
              <a:chOff x="0" y="-97383"/>
              <a:chExt cx="2452133" cy="807452"/>
            </a:xfrm>
          </p:grpSpPr>
          <p:sp>
            <p:nvSpPr>
              <p:cNvPr id="427" name="Rounded Rectangle"/>
              <p:cNvSpPr/>
              <p:nvPr/>
            </p:nvSpPr>
            <p:spPr>
              <a:xfrm>
                <a:off x="0" y="0"/>
                <a:ext cx="2100222" cy="710068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28" name="5 DIAMOND"/>
              <p:cNvSpPr txBox="1"/>
              <p:nvPr/>
            </p:nvSpPr>
            <p:spPr>
              <a:xfrm>
                <a:off x="34662" y="-97383"/>
                <a:ext cx="2417471" cy="8074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 smtClean="0"/>
                  <a:t>SENIOR EXECUTIVE PROMOTER</a:t>
                </a:r>
                <a:endParaRPr sz="1266" dirty="0"/>
              </a:p>
            </p:txBody>
          </p:sp>
        </p:grpSp>
        <p:sp>
          <p:nvSpPr>
            <p:cNvPr id="430" name="TextBox 29"/>
            <p:cNvSpPr txBox="1"/>
            <p:nvPr/>
          </p:nvSpPr>
          <p:spPr>
            <a:xfrm>
              <a:off x="3784493" y="459424"/>
              <a:ext cx="1389414" cy="3755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l" defTabSz="650240">
                <a:defRPr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lang="en-US" sz="1266" dirty="0">
                  <a:solidFill>
                    <a:schemeClr val="bg1"/>
                  </a:solidFill>
                </a:rPr>
                <a:t>Smart Phone</a:t>
              </a:r>
              <a:endParaRPr sz="1266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7" name="Group"/>
          <p:cNvGrpSpPr/>
          <p:nvPr/>
        </p:nvGrpSpPr>
        <p:grpSpPr>
          <a:xfrm>
            <a:off x="2019199" y="4029746"/>
            <a:ext cx="3585668" cy="886326"/>
            <a:chOff x="0" y="0"/>
            <a:chExt cx="5099617" cy="1260552"/>
          </a:xfrm>
        </p:grpSpPr>
        <p:pic>
          <p:nvPicPr>
            <p:cNvPr id="432" name="Picture 5" descr="Picture 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450618" y="21354"/>
              <a:ext cx="1789953" cy="1239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35" name="Rounded Rectangle 9"/>
            <p:cNvGrpSpPr/>
            <p:nvPr/>
          </p:nvGrpSpPr>
          <p:grpSpPr>
            <a:xfrm>
              <a:off x="0" y="0"/>
              <a:ext cx="2086372" cy="898866"/>
              <a:chOff x="0" y="-96740"/>
              <a:chExt cx="2086371" cy="898865"/>
            </a:xfrm>
          </p:grpSpPr>
          <p:sp>
            <p:nvSpPr>
              <p:cNvPr id="433" name="Rounded Rectangle"/>
              <p:cNvSpPr/>
              <p:nvPr/>
            </p:nvSpPr>
            <p:spPr>
              <a:xfrm>
                <a:off x="0" y="0"/>
                <a:ext cx="2086372" cy="705386"/>
              </a:xfrm>
              <a:prstGeom prst="roundRect">
                <a:avLst>
                  <a:gd name="adj" fmla="val 16667"/>
                </a:avLst>
              </a:prstGeom>
              <a:solidFill>
                <a:srgbClr val="5E09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defTabSz="457184">
                  <a:defRPr b="0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defRPr>
                </a:pPr>
                <a:endParaRPr sz="1266"/>
              </a:p>
            </p:txBody>
          </p:sp>
          <p:sp>
            <p:nvSpPr>
              <p:cNvPr id="434" name="6 DIAMOND"/>
              <p:cNvSpPr txBox="1"/>
              <p:nvPr/>
            </p:nvSpPr>
            <p:spPr>
              <a:xfrm>
                <a:off x="34434" y="-96741"/>
                <a:ext cx="2017504" cy="898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4289" tIns="34289" rIns="34289" bIns="34289" numCol="1" anchor="ctr">
                <a:noAutofit/>
              </a:bodyPr>
              <a:lstStyle>
                <a:lvl1pPr defTabSz="650240">
                  <a:defRPr>
                    <a:solidFill>
                      <a:srgbClr val="FFFFFF"/>
                    </a:solidFill>
                    <a:effectLst>
                      <a:outerShdw blurRad="38100" dist="38100" dir="2700000" rotWithShape="0">
                        <a:srgbClr val="000000">
                          <a:alpha val="43137"/>
                        </a:srgbClr>
                      </a:outerShdw>
                    </a:effectLst>
                    <a:latin typeface="Cambria"/>
                    <a:ea typeface="Cambria"/>
                    <a:cs typeface="Cambria"/>
                    <a:sym typeface="Cambria"/>
                  </a:defRPr>
                </a:lvl1pPr>
              </a:lstStyle>
              <a:p>
                <a:pPr algn="ctr"/>
                <a:r>
                  <a:rPr lang="en-US" sz="1266" dirty="0" smtClean="0"/>
                  <a:t>DIRECTORIAL PROMOTER</a:t>
                </a:r>
                <a:endParaRPr sz="1266" dirty="0"/>
              </a:p>
            </p:txBody>
          </p:sp>
        </p:grpSp>
        <p:sp>
          <p:nvSpPr>
            <p:cNvPr id="436" name="TextBox 30"/>
            <p:cNvSpPr txBox="1"/>
            <p:nvPr/>
          </p:nvSpPr>
          <p:spPr>
            <a:xfrm>
              <a:off x="4294385" y="144220"/>
              <a:ext cx="805232" cy="3755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4289" tIns="34289" rIns="34289" bIns="34289" numCol="1" anchor="t">
              <a:spAutoFit/>
            </a:bodyPr>
            <a:lstStyle>
              <a:lvl1pPr algn="l" defTabSz="650240">
                <a:defRPr b="0"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lang="en-US" sz="1266" dirty="0">
                  <a:solidFill>
                    <a:schemeClr val="bg1"/>
                  </a:solidFill>
                </a:rPr>
                <a:t>Laptop</a:t>
              </a:r>
              <a:endParaRPr sz="1266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1711" y="1708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395" y="4755782"/>
            <a:ext cx="1323737" cy="1224101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036777" y="1393192"/>
            <a:ext cx="5394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 PROVIDE REWARD ACCORDING TO SALES LEVEL</a:t>
            </a:r>
            <a:endParaRPr lang="en-US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99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99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99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499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499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499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499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 advAuto="0"/>
      <p:bldP spid="401" grpId="0" animBg="1" advAuto="0"/>
      <p:bldP spid="407" grpId="0" animBg="1" advAuto="0"/>
      <p:bldP spid="413" grpId="0" animBg="1" advAuto="0"/>
      <p:bldP spid="419" grpId="0" animBg="1" advAuto="0"/>
      <p:bldP spid="425" grpId="0" animBg="1" advAuto="0"/>
      <p:bldP spid="431" grpId="0" animBg="1" advAuto="0"/>
      <p:bldP spid="437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 5"/>
          <p:cNvSpPr/>
          <p:nvPr/>
        </p:nvSpPr>
        <p:spPr>
          <a:xfrm>
            <a:off x="2667000" y="1028700"/>
            <a:ext cx="6858001" cy="445478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grpSp>
        <p:nvGrpSpPr>
          <p:cNvPr id="462" name="Rounded Rectangle 4"/>
          <p:cNvGrpSpPr/>
          <p:nvPr/>
        </p:nvGrpSpPr>
        <p:grpSpPr>
          <a:xfrm>
            <a:off x="4381500" y="1019574"/>
            <a:ext cx="3543302" cy="514351"/>
            <a:chOff x="0" y="0"/>
            <a:chExt cx="5039361" cy="731521"/>
          </a:xfrm>
        </p:grpSpPr>
        <p:sp>
          <p:nvSpPr>
            <p:cNvPr id="460" name="Rounded Rectangle"/>
            <p:cNvSpPr/>
            <p:nvPr/>
          </p:nvSpPr>
          <p:spPr>
            <a:xfrm>
              <a:off x="0" y="0"/>
              <a:ext cx="5039361" cy="73152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31393"/>
                </a:gs>
                <a:gs pos="50000">
                  <a:srgbClr val="8F1CD5"/>
                </a:gs>
                <a:gs pos="100000">
                  <a:srgbClr val="AA22FE"/>
                </a:gs>
              </a:gsLst>
              <a:lin ang="10800000" scaled="0"/>
            </a:gradFill>
            <a:ln w="12700" cap="rnd">
              <a:solidFill>
                <a:srgbClr val="5E098D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sp>
          <p:nvSpPr>
            <p:cNvPr id="461" name="HONORARY BONUS"/>
            <p:cNvSpPr txBox="1"/>
            <p:nvPr/>
          </p:nvSpPr>
          <p:spPr>
            <a:xfrm>
              <a:off x="35709" y="54884"/>
              <a:ext cx="4967941" cy="62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650240">
                <a:defRPr sz="3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2391" dirty="0"/>
                <a:t>REWARDS INCENTIVE </a:t>
              </a:r>
              <a:endParaRPr sz="2391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75" y="1708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2" name="Rectangle 7"/>
          <p:cNvSpPr txBox="1"/>
          <p:nvPr/>
        </p:nvSpPr>
        <p:spPr>
          <a:xfrm>
            <a:off x="1007638" y="1583556"/>
            <a:ext cx="3794498" cy="480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50240">
              <a:defRPr sz="38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sz="2672" dirty="0"/>
              <a:t> </a:t>
            </a:r>
            <a:r>
              <a:rPr sz="1969" u="sng" dirty="0">
                <a:solidFill>
                  <a:srgbClr val="FF0000"/>
                </a:solidFill>
              </a:rPr>
              <a:t>PERSONAL </a:t>
            </a:r>
            <a:r>
              <a:rPr sz="1969" u="sng" dirty="0" smtClean="0">
                <a:solidFill>
                  <a:srgbClr val="FF0000"/>
                </a:solidFill>
              </a:rPr>
              <a:t>REFERENCE</a:t>
            </a:r>
            <a:r>
              <a:rPr lang="en-US" sz="1969" u="sng" dirty="0" smtClean="0">
                <a:solidFill>
                  <a:srgbClr val="FF0000"/>
                </a:solidFill>
              </a:rPr>
              <a:t> REWARD</a:t>
            </a:r>
            <a:endParaRPr sz="1969" u="sng" dirty="0">
              <a:solidFill>
                <a:srgbClr val="FF0000"/>
              </a:solidFill>
            </a:endParaRPr>
          </a:p>
        </p:txBody>
      </p:sp>
      <p:grpSp>
        <p:nvGrpSpPr>
          <p:cNvPr id="33" name="Group"/>
          <p:cNvGrpSpPr/>
          <p:nvPr/>
        </p:nvGrpSpPr>
        <p:grpSpPr>
          <a:xfrm>
            <a:off x="1325664" y="2961044"/>
            <a:ext cx="1958448" cy="1804164"/>
            <a:chOff x="-834156" y="0"/>
            <a:chExt cx="2785342" cy="2565917"/>
          </a:xfrm>
        </p:grpSpPr>
        <p:pic>
          <p:nvPicPr>
            <p:cNvPr id="34" name="Picture 49" descr="Picture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11845" cy="14118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Rectangle 69"/>
            <p:cNvSpPr txBox="1"/>
            <p:nvPr/>
          </p:nvSpPr>
          <p:spPr>
            <a:xfrm>
              <a:off x="-834156" y="1588104"/>
              <a:ext cx="2785342" cy="977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algn="r" defTabSz="650240">
                <a:defRPr sz="22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pPr algn="ctr"/>
              <a:r>
                <a:rPr lang="en-US" sz="1547" dirty="0" smtClean="0"/>
                <a:t>SENIOR EXECUTIVE PROMOTER</a:t>
              </a:r>
              <a:endParaRPr sz="1547" dirty="0"/>
            </a:p>
          </p:txBody>
        </p:sp>
      </p:grpSp>
      <p:grpSp>
        <p:nvGrpSpPr>
          <p:cNvPr id="36" name="Group"/>
          <p:cNvGrpSpPr/>
          <p:nvPr/>
        </p:nvGrpSpPr>
        <p:grpSpPr>
          <a:xfrm>
            <a:off x="2874462" y="2961044"/>
            <a:ext cx="2998986" cy="935392"/>
            <a:chOff x="0" y="0"/>
            <a:chExt cx="3798617" cy="1070182"/>
          </a:xfrm>
        </p:grpSpPr>
        <p:sp>
          <p:nvSpPr>
            <p:cNvPr id="37" name="Straight Arrow Connector 24"/>
            <p:cNvSpPr/>
            <p:nvPr/>
          </p:nvSpPr>
          <p:spPr>
            <a:xfrm>
              <a:off x="0" y="928390"/>
              <a:ext cx="2838987" cy="1"/>
            </a:xfrm>
            <a:prstGeom prst="line">
              <a:avLst/>
            </a:prstGeom>
            <a:noFill/>
            <a:ln w="25400" cap="rnd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defTabSz="457184">
                <a:defRPr b="0"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pic>
          <p:nvPicPr>
            <p:cNvPr id="39" name="Picture 49" descr="Picture 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728434" y="0"/>
              <a:ext cx="1070183" cy="1070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4406609" y="5111908"/>
            <a:ext cx="7287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If Your sales level is </a:t>
            </a:r>
            <a:r>
              <a:rPr lang="en-US" sz="2000" dirty="0" smtClean="0">
                <a:solidFill>
                  <a:srgbClr val="FFFF00"/>
                </a:solidFill>
              </a:rPr>
              <a:t>Senior Executive Promoter along with </a:t>
            </a:r>
            <a:r>
              <a:rPr lang="en-US" sz="2000" dirty="0">
                <a:solidFill>
                  <a:srgbClr val="FFFF00"/>
                </a:solidFill>
              </a:rPr>
              <a:t>Your Direct Associate </a:t>
            </a:r>
            <a:r>
              <a:rPr lang="en-US" sz="2000" dirty="0" smtClean="0">
                <a:solidFill>
                  <a:srgbClr val="FFFF00"/>
                </a:solidFill>
              </a:rPr>
              <a:t>of </a:t>
            </a:r>
            <a:r>
              <a:rPr lang="en-US" sz="2000" dirty="0">
                <a:solidFill>
                  <a:srgbClr val="FFFF00"/>
                </a:solidFill>
              </a:rPr>
              <a:t>Your Team </a:t>
            </a:r>
            <a:r>
              <a:rPr lang="en-US" sz="2000" dirty="0" smtClean="0">
                <a:solidFill>
                  <a:srgbClr val="FFFF00"/>
                </a:solidFill>
              </a:rPr>
              <a:t>also in </a:t>
            </a:r>
            <a:r>
              <a:rPr lang="en-US" sz="2000" dirty="0">
                <a:solidFill>
                  <a:srgbClr val="FFFF00"/>
                </a:solidFill>
              </a:rPr>
              <a:t>the </a:t>
            </a:r>
            <a:r>
              <a:rPr lang="en-US" sz="2000" dirty="0" smtClean="0">
                <a:solidFill>
                  <a:srgbClr val="FFFF00"/>
                </a:solidFill>
              </a:rPr>
              <a:t>same  </a:t>
            </a:r>
            <a:r>
              <a:rPr lang="en-US" sz="2000" dirty="0">
                <a:solidFill>
                  <a:srgbClr val="FFFF00"/>
                </a:solidFill>
              </a:rPr>
              <a:t>position, Senior Executive Promoter and above You get 10% his/her team sale incentives from them, it will calculate for his/her current team sales incentives as Personal Reference. </a:t>
            </a:r>
          </a:p>
        </p:txBody>
      </p:sp>
      <p:sp>
        <p:nvSpPr>
          <p:cNvPr id="17" name="Rectangle 69"/>
          <p:cNvSpPr txBox="1"/>
          <p:nvPr/>
        </p:nvSpPr>
        <p:spPr>
          <a:xfrm>
            <a:off x="4381500" y="4238466"/>
            <a:ext cx="1958448" cy="687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algn="r" defTabSz="650240">
              <a:defRPr sz="2200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algn="ctr"/>
            <a:r>
              <a:rPr lang="en-US" sz="1547" dirty="0" smtClean="0"/>
              <a:t>SENIOR EXECUTIVE PROMOTER</a:t>
            </a:r>
            <a:endParaRPr sz="1547" dirty="0"/>
          </a:p>
        </p:txBody>
      </p:sp>
    </p:spTree>
    <p:extLst>
      <p:ext uri="{BB962C8B-B14F-4D97-AF65-F5344CB8AC3E}">
        <p14:creationId xmlns:p14="http://schemas.microsoft.com/office/powerpoint/2010/main" val="156317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99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99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0" animBg="1" advAuto="0"/>
      <p:bldP spid="32" grpId="0" animBg="1" advAuto="0"/>
      <p:bldP spid="36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 5"/>
          <p:cNvSpPr/>
          <p:nvPr/>
        </p:nvSpPr>
        <p:spPr>
          <a:xfrm>
            <a:off x="2667000" y="1028700"/>
            <a:ext cx="6858001" cy="445478"/>
          </a:xfrm>
          <a:prstGeom prst="rect">
            <a:avLst/>
          </a:prstGeom>
          <a:gradFill>
            <a:gsLst>
              <a:gs pos="0">
                <a:srgbClr val="5E098D"/>
              </a:gs>
              <a:gs pos="50000">
                <a:srgbClr val="A730F0"/>
              </a:gs>
              <a:gs pos="100000">
                <a:srgbClr val="FA00E8"/>
              </a:gs>
            </a:gsLst>
          </a:gra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457184">
              <a:defRPr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grpSp>
        <p:nvGrpSpPr>
          <p:cNvPr id="462" name="Rounded Rectangle 4"/>
          <p:cNvGrpSpPr/>
          <p:nvPr/>
        </p:nvGrpSpPr>
        <p:grpSpPr>
          <a:xfrm>
            <a:off x="4381500" y="1019574"/>
            <a:ext cx="3543302" cy="514351"/>
            <a:chOff x="0" y="0"/>
            <a:chExt cx="5039361" cy="731521"/>
          </a:xfrm>
        </p:grpSpPr>
        <p:sp>
          <p:nvSpPr>
            <p:cNvPr id="460" name="Rounded Rectangle"/>
            <p:cNvSpPr/>
            <p:nvPr/>
          </p:nvSpPr>
          <p:spPr>
            <a:xfrm>
              <a:off x="0" y="0"/>
              <a:ext cx="5039361" cy="731521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631393"/>
                </a:gs>
                <a:gs pos="50000">
                  <a:srgbClr val="8F1CD5"/>
                </a:gs>
                <a:gs pos="100000">
                  <a:srgbClr val="AA22FE"/>
                </a:gs>
              </a:gsLst>
              <a:lin ang="10800000" scaled="0"/>
            </a:gradFill>
            <a:ln w="12700" cap="rnd">
              <a:solidFill>
                <a:srgbClr val="5E098D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defTabSz="457184">
                <a:defRPr b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266"/>
            </a:p>
          </p:txBody>
        </p:sp>
        <p:sp>
          <p:nvSpPr>
            <p:cNvPr id="461" name="HONORARY BONUS"/>
            <p:cNvSpPr txBox="1"/>
            <p:nvPr/>
          </p:nvSpPr>
          <p:spPr>
            <a:xfrm>
              <a:off x="35709" y="54884"/>
              <a:ext cx="4967941" cy="6217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defTabSz="650240">
                <a:defRPr sz="3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lang="en-US" sz="2391" dirty="0"/>
                <a:t>REWARDS INCENTIVE </a:t>
              </a:r>
              <a:endParaRPr sz="2391" dirty="0"/>
            </a:p>
          </p:txBody>
        </p:sp>
      </p:grpSp>
      <p:sp>
        <p:nvSpPr>
          <p:cNvPr id="465" name="Straight Connector 23"/>
          <p:cNvSpPr/>
          <p:nvPr/>
        </p:nvSpPr>
        <p:spPr>
          <a:xfrm>
            <a:off x="3723261" y="5405086"/>
            <a:ext cx="1714501" cy="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66" name="Straight Connector 24"/>
          <p:cNvSpPr/>
          <p:nvPr/>
        </p:nvSpPr>
        <p:spPr>
          <a:xfrm>
            <a:off x="5437761" y="4604986"/>
            <a:ext cx="1714501" cy="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67" name="Straight Connector 25"/>
          <p:cNvSpPr/>
          <p:nvPr/>
        </p:nvSpPr>
        <p:spPr>
          <a:xfrm>
            <a:off x="7152262" y="3804886"/>
            <a:ext cx="1714501" cy="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68" name="Straight Connector 26"/>
          <p:cNvSpPr/>
          <p:nvPr/>
        </p:nvSpPr>
        <p:spPr>
          <a:xfrm flipV="1">
            <a:off x="5437761" y="4604986"/>
            <a:ext cx="1" cy="80010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69" name="Straight Connector 27"/>
          <p:cNvSpPr/>
          <p:nvPr/>
        </p:nvSpPr>
        <p:spPr>
          <a:xfrm flipV="1">
            <a:off x="7152262" y="3804886"/>
            <a:ext cx="0" cy="80010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70" name="Straight Connector 28"/>
          <p:cNvSpPr/>
          <p:nvPr/>
        </p:nvSpPr>
        <p:spPr>
          <a:xfrm flipV="1">
            <a:off x="8866762" y="3004785"/>
            <a:ext cx="1" cy="80010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71" name="Straight Connector 29"/>
          <p:cNvSpPr/>
          <p:nvPr/>
        </p:nvSpPr>
        <p:spPr>
          <a:xfrm>
            <a:off x="8866762" y="3004785"/>
            <a:ext cx="1714501" cy="1"/>
          </a:xfrm>
          <a:prstGeom prst="line">
            <a:avLst/>
          </a:prstGeom>
          <a:ln w="38100" cap="rnd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defTabSz="457184">
              <a:defRPr b="0">
                <a:latin typeface="Trebuchet MS"/>
                <a:ea typeface="Trebuchet MS"/>
                <a:cs typeface="Trebuchet MS"/>
                <a:sym typeface="Trebuchet MS"/>
              </a:defRPr>
            </a:pPr>
            <a:endParaRPr sz="1266"/>
          </a:p>
        </p:txBody>
      </p:sp>
      <p:sp>
        <p:nvSpPr>
          <p:cNvPr id="472" name="TextBox 1"/>
          <p:cNvSpPr txBox="1"/>
          <p:nvPr/>
        </p:nvSpPr>
        <p:spPr>
          <a:xfrm>
            <a:off x="3420265" y="4600059"/>
            <a:ext cx="2160248" cy="6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defTabSz="650240">
              <a:defRPr sz="3400" spc="425">
                <a:ln w="9349">
                  <a:solidFill>
                    <a:srgbClr val="54A021"/>
                  </a:solidFill>
                </a:ln>
                <a:solidFill>
                  <a:srgbClr val="FF0000"/>
                </a:solidFill>
                <a:effectLst>
                  <a:outerShdw dist="38100" dir="2700000" rotWithShape="0">
                    <a:srgbClr val="54A021"/>
                  </a:outerShdw>
                </a:effectLst>
                <a:latin typeface="Adobe Devanagari"/>
                <a:ea typeface="Adobe Devanagari"/>
                <a:cs typeface="Adobe Devanagari"/>
                <a:sym typeface="Adobe Devanagari"/>
              </a:defRPr>
            </a:lvl1pPr>
          </a:lstStyle>
          <a:p>
            <a:r>
              <a:rPr lang="en-US" sz="2000" dirty="0" smtClean="0"/>
              <a:t>STAR PROMOTER</a:t>
            </a:r>
            <a:endParaRPr sz="2000" dirty="0"/>
          </a:p>
        </p:txBody>
      </p:sp>
      <p:sp>
        <p:nvSpPr>
          <p:cNvPr id="473" name="TextBox 30"/>
          <p:cNvSpPr txBox="1"/>
          <p:nvPr/>
        </p:nvSpPr>
        <p:spPr>
          <a:xfrm>
            <a:off x="6803940" y="3308388"/>
            <a:ext cx="2084190" cy="264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defTabSz="650240">
              <a:defRPr spc="400">
                <a:ln w="8800">
                  <a:solidFill>
                    <a:srgbClr val="54A021"/>
                  </a:solidFill>
                </a:ln>
                <a:solidFill>
                  <a:srgbClr val="3F7819"/>
                </a:solidFill>
                <a:effectLst>
                  <a:outerShdw dist="38100" dir="2700000" rotWithShape="0">
                    <a:srgbClr val="54A021"/>
                  </a:outerShdw>
                </a:effectLst>
                <a:latin typeface="Adobe Devanagari"/>
                <a:ea typeface="Adobe Devanagari"/>
                <a:cs typeface="Adobe Devanagari"/>
                <a:sym typeface="Adobe Devanagari"/>
              </a:defRPr>
            </a:lvl1pPr>
          </a:lstStyle>
          <a:p>
            <a:r>
              <a:rPr sz="1266"/>
              <a:t>AMBASSADOR</a:t>
            </a:r>
          </a:p>
        </p:txBody>
      </p:sp>
      <p:sp>
        <p:nvSpPr>
          <p:cNvPr id="474" name="TextBox 31"/>
          <p:cNvSpPr txBox="1"/>
          <p:nvPr/>
        </p:nvSpPr>
        <p:spPr>
          <a:xfrm>
            <a:off x="5304646" y="3787022"/>
            <a:ext cx="1741290" cy="80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>
            <a:lvl1pPr defTabSz="650240">
              <a:defRPr sz="2800" spc="420">
                <a:ln w="9240">
                  <a:solidFill>
                    <a:srgbClr val="54A021"/>
                  </a:solidFill>
                </a:ln>
                <a:solidFill>
                  <a:srgbClr val="3F7819"/>
                </a:solidFill>
                <a:effectLst>
                  <a:outerShdw dist="38100" dir="2700000" rotWithShape="0">
                    <a:srgbClr val="54A021"/>
                  </a:outerShdw>
                </a:effectLst>
                <a:latin typeface="Adobe Devanagari"/>
                <a:ea typeface="Adobe Devanagari"/>
                <a:cs typeface="Adobe Devanagari"/>
                <a:sym typeface="Adobe Devanagari"/>
              </a:defRPr>
            </a:lvl1pPr>
          </a:lstStyle>
          <a:p>
            <a:r>
              <a:rPr lang="en-US" sz="1600" dirty="0"/>
              <a:t>SUPER </a:t>
            </a:r>
            <a:r>
              <a:rPr lang="en-US" sz="1600" dirty="0" smtClean="0"/>
              <a:t>STAR PROMOTER</a:t>
            </a:r>
            <a:endParaRPr sz="1600" dirty="0"/>
          </a:p>
        </p:txBody>
      </p:sp>
      <p:sp>
        <p:nvSpPr>
          <p:cNvPr id="475" name="TextBox 32"/>
          <p:cNvSpPr txBox="1"/>
          <p:nvPr/>
        </p:nvSpPr>
        <p:spPr>
          <a:xfrm>
            <a:off x="8647223" y="2409632"/>
            <a:ext cx="1988114" cy="45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457184">
              <a:defRPr spc="400">
                <a:ln w="8800">
                  <a:solidFill>
                    <a:srgbClr val="54A021"/>
                  </a:solidFill>
                </a:ln>
                <a:solidFill>
                  <a:srgbClr val="3F7819"/>
                </a:solidFill>
                <a:effectLst>
                  <a:outerShdw dist="38100" dir="2700000" rotWithShape="0">
                    <a:srgbClr val="54A021"/>
                  </a:outerShdw>
                </a:effectLst>
                <a:latin typeface="Adobe Devanagari"/>
                <a:ea typeface="Adobe Devanagari"/>
                <a:cs typeface="Adobe Devanagari"/>
                <a:sym typeface="Adobe Devanagari"/>
              </a:defRPr>
            </a:pPr>
            <a:r>
              <a:rPr sz="1266" dirty="0">
                <a:solidFill>
                  <a:srgbClr val="FF0000"/>
                </a:solidFill>
              </a:rPr>
              <a:t>CROWN</a:t>
            </a:r>
          </a:p>
          <a:p>
            <a:pPr defTabSz="457184">
              <a:defRPr spc="400">
                <a:ln w="8800">
                  <a:solidFill>
                    <a:srgbClr val="54A021"/>
                  </a:solidFill>
                </a:ln>
                <a:solidFill>
                  <a:srgbClr val="3F7819"/>
                </a:solidFill>
                <a:effectLst>
                  <a:outerShdw dist="38100" dir="2700000" rotWithShape="0">
                    <a:srgbClr val="54A021"/>
                  </a:outerShdw>
                </a:effectLst>
                <a:latin typeface="Adobe Devanagari"/>
                <a:ea typeface="Adobe Devanagari"/>
                <a:cs typeface="Adobe Devanagari"/>
                <a:sym typeface="Adobe Devanagari"/>
              </a:defRPr>
            </a:pPr>
            <a:r>
              <a:rPr sz="1266" dirty="0">
                <a:solidFill>
                  <a:srgbClr val="FF0000"/>
                </a:solidFill>
              </a:rPr>
              <a:t>AMBASSADOR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975" y="1708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" name="Rectangle 29"/>
          <p:cNvSpPr/>
          <p:nvPr/>
        </p:nvSpPr>
        <p:spPr>
          <a:xfrm>
            <a:off x="9279256" y="4600059"/>
            <a:ext cx="2314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HONORARY </a:t>
            </a:r>
            <a:r>
              <a:rPr lang="en-US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REWARD</a:t>
            </a:r>
            <a:endParaRPr lang="en-US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2"/>
          <p:cNvSpPr txBox="1"/>
          <p:nvPr/>
        </p:nvSpPr>
        <p:spPr>
          <a:xfrm>
            <a:off x="9024556" y="5248265"/>
            <a:ext cx="3049262" cy="1584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457184">
              <a:defRPr sz="3400">
                <a:latin typeface="Cambria"/>
                <a:ea typeface="Cambria"/>
                <a:cs typeface="Cambria"/>
                <a:sym typeface="Cambria"/>
              </a:defRPr>
            </a:pPr>
            <a:r>
              <a:rPr sz="1969" dirty="0">
                <a:solidFill>
                  <a:schemeClr val="bg1"/>
                </a:solidFill>
              </a:rPr>
              <a:t>2% Honorary </a:t>
            </a:r>
            <a:r>
              <a:rPr lang="en-US" sz="1969" dirty="0">
                <a:solidFill>
                  <a:schemeClr val="bg1"/>
                </a:solidFill>
              </a:rPr>
              <a:t>Incentive</a:t>
            </a:r>
            <a:r>
              <a:rPr sz="1969" dirty="0">
                <a:solidFill>
                  <a:schemeClr val="bg1"/>
                </a:solidFill>
              </a:rPr>
              <a:t> from Co</a:t>
            </a:r>
            <a:r>
              <a:rPr lang="en-US" sz="1969" dirty="0">
                <a:solidFill>
                  <a:schemeClr val="bg1"/>
                </a:solidFill>
              </a:rPr>
              <a:t>mpany</a:t>
            </a:r>
            <a:r>
              <a:rPr sz="1969" dirty="0">
                <a:solidFill>
                  <a:schemeClr val="bg1"/>
                </a:solidFill>
              </a:rPr>
              <a:t> </a:t>
            </a:r>
            <a:r>
              <a:rPr sz="1969" dirty="0" smtClean="0">
                <a:solidFill>
                  <a:schemeClr val="bg1"/>
                </a:solidFill>
              </a:rPr>
              <a:t>Turnover</a:t>
            </a:r>
            <a:r>
              <a:rPr lang="en-US" sz="1969" dirty="0" smtClean="0">
                <a:solidFill>
                  <a:schemeClr val="bg1"/>
                </a:solidFill>
              </a:rPr>
              <a:t> are provided to</a:t>
            </a:r>
            <a:r>
              <a:rPr sz="1969" dirty="0" smtClean="0">
                <a:solidFill>
                  <a:schemeClr val="bg1"/>
                </a:solidFill>
              </a:rPr>
              <a:t> </a:t>
            </a:r>
            <a:r>
              <a:rPr lang="en-US" sz="1969" dirty="0" smtClean="0">
                <a:solidFill>
                  <a:schemeClr val="bg1"/>
                </a:solidFill>
              </a:rPr>
              <a:t>SP</a:t>
            </a:r>
            <a:r>
              <a:rPr sz="1969" dirty="0" smtClean="0">
                <a:solidFill>
                  <a:schemeClr val="bg1"/>
                </a:solidFill>
              </a:rPr>
              <a:t> </a:t>
            </a:r>
            <a:r>
              <a:rPr sz="1969" dirty="0">
                <a:solidFill>
                  <a:schemeClr val="bg1"/>
                </a:solidFill>
              </a:rPr>
              <a:t>AND ABOVE Share all </a:t>
            </a:r>
          </a:p>
          <a:p>
            <a:pPr defTabSz="457184">
              <a:defRPr sz="3400">
                <a:latin typeface="Cambria"/>
                <a:ea typeface="Cambria"/>
                <a:cs typeface="Cambria"/>
                <a:sym typeface="Cambria"/>
              </a:defRPr>
            </a:pPr>
            <a:r>
              <a:rPr sz="1969" dirty="0">
                <a:solidFill>
                  <a:schemeClr val="bg1"/>
                </a:solidFill>
              </a:rPr>
              <a:t>Among their Volumes</a:t>
            </a:r>
          </a:p>
        </p:txBody>
      </p:sp>
    </p:spTree>
    <p:extLst>
      <p:ext uri="{BB962C8B-B14F-4D97-AF65-F5344CB8AC3E}">
        <p14:creationId xmlns:p14="http://schemas.microsoft.com/office/powerpoint/2010/main" val="35112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83" y="425334"/>
            <a:ext cx="9905998" cy="1478570"/>
          </a:xfrm>
        </p:spPr>
        <p:txBody>
          <a:bodyPr/>
          <a:lstStyle/>
          <a:p>
            <a:r>
              <a:rPr lang="hi-IN" dirty="0">
                <a:solidFill>
                  <a:srgbClr val="FF0000"/>
                </a:solidFill>
              </a:rPr>
              <a:t>हाम्रो अनुरोध:</a:t>
            </a:r>
            <a:r>
              <a:rPr lang="hi-IN" dirty="0">
                <a:solidFill>
                  <a:schemeClr val="bg1"/>
                </a:solidFill>
              </a:rPr>
              <a:t/>
            </a:r>
            <a:br>
              <a:rPr lang="hi-IN" dirty="0">
                <a:solidFill>
                  <a:schemeClr val="bg1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7" y="1164619"/>
            <a:ext cx="9905999" cy="460744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hi-IN" dirty="0">
                <a:solidFill>
                  <a:schemeClr val="bg1"/>
                </a:solidFill>
              </a:rPr>
              <a:t>यस कम्पनीको आधारभूत उद्देश्य उद्यमशीलतामार्फत स्व–रोजगारको सृजना गर्नु, स्व–आय आर्जनमुखी बनाउनु, स्वदेशी उत्पादनहरुको बजार प्रबर्धन गर्दै उपभोक्ता समाजको निर्माण गरी राष्ट्रिय पुँजि निर्माणमा सहयोग पु¥याउनु र यसको लागि उत्पादनको प्रयोजन र मानव स्वास्थ्यको बारेमा सचेतना बृद्दि गर्नु रहेको छ ।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hi-IN" dirty="0" smtClean="0">
                <a:solidFill>
                  <a:schemeClr val="bg1"/>
                </a:solidFill>
              </a:rPr>
              <a:t>तसर्थ </a:t>
            </a:r>
            <a:r>
              <a:rPr lang="hi-IN" dirty="0">
                <a:solidFill>
                  <a:schemeClr val="bg1"/>
                </a:solidFill>
              </a:rPr>
              <a:t>हामी हाम्रा सबै वितरकहरुलाई अनुरोध गर्दछौं कि आफैंलाई केवल बिक्री मनसाय व्यक्तिको रुपमा उपभोक्ताको अगाडि प्रस्तुत नगर्न </a:t>
            </a:r>
            <a:r>
              <a:rPr lang="hi-IN" dirty="0" smtClean="0">
                <a:solidFill>
                  <a:schemeClr val="bg1"/>
                </a:solidFill>
              </a:rPr>
              <a:t>र </a:t>
            </a:r>
            <a:r>
              <a:rPr lang="hi-IN" dirty="0">
                <a:solidFill>
                  <a:schemeClr val="bg1"/>
                </a:solidFill>
              </a:rPr>
              <a:t>प्रत्येक नागरिकको आफ्नो आम्दानीको सही उपयोग र आत्मनिर्भर अर्थव्यवस्था प्रति दायित्व रहेको महसुस गराउदै </a:t>
            </a:r>
            <a:r>
              <a:rPr lang="hi-IN" dirty="0" smtClean="0">
                <a:solidFill>
                  <a:schemeClr val="bg1"/>
                </a:solidFill>
              </a:rPr>
              <a:t>त्यसका </a:t>
            </a:r>
            <a:r>
              <a:rPr lang="hi-IN" dirty="0">
                <a:solidFill>
                  <a:schemeClr val="bg1"/>
                </a:solidFill>
              </a:rPr>
              <a:t>आधारमा उपभोक्ता समाज निर्माण गर्ने कोसिस गर्नु </a:t>
            </a:r>
            <a:r>
              <a:rPr lang="hi-IN" dirty="0" smtClean="0">
                <a:solidFill>
                  <a:schemeClr val="bg1"/>
                </a:solidFill>
              </a:rPr>
              <a:t>हाम्रो </a:t>
            </a:r>
            <a:r>
              <a:rPr lang="hi-IN" dirty="0">
                <a:solidFill>
                  <a:schemeClr val="bg1"/>
                </a:solidFill>
              </a:rPr>
              <a:t>कम्पनी र आवद्द वितरकहरुको कर्तब्य हो ।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en-US" dirty="0"/>
              <a:t>“</a:t>
            </a:r>
            <a:r>
              <a:rPr lang="hi-IN" dirty="0"/>
              <a:t>Disciplaine Direct Selling Marketing</a:t>
            </a:r>
            <a:r>
              <a:rPr lang="en-US" dirty="0" smtClean="0"/>
              <a:t>“ </a:t>
            </a:r>
            <a:r>
              <a:rPr lang="hi-IN" dirty="0" smtClean="0"/>
              <a:t>को </a:t>
            </a:r>
            <a:r>
              <a:rPr lang="hi-IN" dirty="0"/>
              <a:t>अवधारणा अनुसार हामीले ग्लोवल ओरियन्स नेपाललाई पारदर्शी कारोवार उन्मुख बनाउनु हामी सबैको दायित्व हो । </a:t>
            </a:r>
            <a:endParaRPr lang="en-US" dirty="0"/>
          </a:p>
          <a:p>
            <a:pPr marL="0" indent="0" algn="just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11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42" y="476518"/>
            <a:ext cx="3585133" cy="1107251"/>
          </a:xfrm>
        </p:spPr>
        <p:txBody>
          <a:bodyPr>
            <a:normAutofit/>
          </a:bodyPr>
          <a:lstStyle/>
          <a:p>
            <a:r>
              <a:rPr lang="hi-IN" dirty="0" smtClean="0">
                <a:solidFill>
                  <a:srgbClr val="FF0000"/>
                </a:solidFill>
              </a:rPr>
              <a:t>हाम्रो </a:t>
            </a:r>
            <a:r>
              <a:rPr lang="hi-IN" dirty="0">
                <a:solidFill>
                  <a:srgbClr val="FF0000"/>
                </a:solidFill>
              </a:rPr>
              <a:t>अनुरोध:</a:t>
            </a:r>
            <a:r>
              <a:rPr lang="hi-IN" dirty="0">
                <a:solidFill>
                  <a:schemeClr val="bg1"/>
                </a:solidFill>
              </a:rPr>
              <a:t/>
            </a:r>
            <a:br>
              <a:rPr lang="hi-IN" dirty="0">
                <a:solidFill>
                  <a:schemeClr val="bg1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10655636" cy="4421769"/>
          </a:xfrm>
        </p:spPr>
        <p:txBody>
          <a:bodyPr>
            <a:normAutofit fontScale="85000" lnSpcReduction="20000"/>
          </a:bodyPr>
          <a:lstStyle/>
          <a:p>
            <a:pPr algn="just" defTabSz="650240">
              <a:spcBef>
                <a:spcPts val="1400"/>
              </a:spcBef>
              <a:buClr>
                <a:srgbClr val="90C226"/>
              </a:buClr>
              <a:buSzPct val="80000"/>
            </a:pP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सबै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वितरकहरुलाई नेपाल सरकारले जारी गरेको 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(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प्रत्यक्ष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बिक्री (व्यवस्थापन तथा नियमन गर्न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बनेको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)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 ऐन</a:t>
            </a:r>
            <a:r>
              <a:rPr lang="en-US" sz="3200" kern="0" dirty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२०७४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तथा नियमावली,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२०७६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वमोजिम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एवं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अन्य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नियमहरुका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साथै कम्पनीको दिशानिर्देश र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धाराहरु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इमानदारीपूर्वक पालना गर्न अनुरोध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गर्दछौ। यदि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सो नगरेमा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कम्पनी जिम्मेवार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हुनेछैन।</a:t>
            </a:r>
          </a:p>
          <a:p>
            <a:pPr algn="just" defTabSz="650240">
              <a:spcBef>
                <a:spcPts val="1400"/>
              </a:spcBef>
              <a:buClr>
                <a:srgbClr val="90C226"/>
              </a:buClr>
              <a:buSzPct val="80000"/>
            </a:pP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हाम्रो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उत्पादनहरूले 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चिकित्सकिय दाबि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गर्दैन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। उत्पादनहरुले पोषण लाभहरु प्रदान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गर्दछ</a:t>
            </a:r>
            <a:r>
              <a:rPr lang="hi-IN" sz="3200" kern="0" dirty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r>
              <a:rPr lang="hi-IN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।</a:t>
            </a:r>
            <a:r>
              <a:rPr lang="en-US" sz="3200" kern="0" smtClean="0">
                <a:solidFill>
                  <a:schemeClr val="bg1"/>
                </a:solidFill>
                <a:latin typeface="Trebuchet MS"/>
                <a:sym typeface="Trebuchet MS"/>
              </a:rPr>
              <a:t> </a:t>
            </a:r>
            <a:endParaRPr lang="en-US" sz="3200" kern="0" dirty="0">
              <a:solidFill>
                <a:schemeClr val="bg1"/>
              </a:solidFill>
              <a:latin typeface="Trebuchet MS"/>
              <a:sym typeface="Trebuchet MS"/>
            </a:endParaRPr>
          </a:p>
          <a:p>
            <a:pPr marL="0" lvl="0" indent="0" algn="just" defTabSz="650240">
              <a:lnSpc>
                <a:spcPct val="100000"/>
              </a:lnSpc>
              <a:spcBef>
                <a:spcPts val="1400"/>
              </a:spcBef>
              <a:buClr>
                <a:srgbClr val="90C226"/>
              </a:buClr>
              <a:buSzPct val="80000"/>
              <a:buNone/>
            </a:pP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		</a:t>
            </a:r>
          </a:p>
          <a:p>
            <a:pPr marL="0" lvl="0" indent="0" algn="just" defTabSz="650240">
              <a:lnSpc>
                <a:spcPct val="100000"/>
              </a:lnSpc>
              <a:spcBef>
                <a:spcPts val="1400"/>
              </a:spcBef>
              <a:buClr>
                <a:srgbClr val="90C226"/>
              </a:buClr>
              <a:buSzPct val="80000"/>
              <a:buNone/>
            </a:pPr>
            <a:r>
              <a:rPr lang="en-US" sz="3200" kern="0" dirty="0">
                <a:solidFill>
                  <a:schemeClr val="bg1"/>
                </a:solidFill>
                <a:latin typeface="Trebuchet MS"/>
                <a:sym typeface="Trebuchet MS"/>
              </a:rPr>
              <a:t>	</a:t>
            </a:r>
            <a:r>
              <a:rPr lang="en-US" sz="3200" kern="0" dirty="0" smtClean="0">
                <a:solidFill>
                  <a:schemeClr val="bg1"/>
                </a:solidFill>
                <a:latin typeface="Trebuchet MS"/>
                <a:sym typeface="Trebuchet MS"/>
              </a:rPr>
              <a:t>		</a:t>
            </a:r>
            <a:r>
              <a:rPr lang="hi-IN" sz="3200" kern="0" dirty="0" smtClean="0">
                <a:solidFill>
                  <a:srgbClr val="00B050"/>
                </a:solidFill>
                <a:latin typeface="Trebuchet MS"/>
                <a:sym typeface="Trebuchet MS"/>
              </a:rPr>
              <a:t>टिमको </a:t>
            </a:r>
            <a:r>
              <a:rPr lang="hi-IN" sz="3200" kern="0" dirty="0">
                <a:solidFill>
                  <a:srgbClr val="00B050"/>
                </a:solidFill>
                <a:latin typeface="Trebuchet MS"/>
                <a:sym typeface="Trebuchet MS"/>
              </a:rPr>
              <a:t>उच्च प्रदर्शनको सुभेक्षा सहित शुभकामना</a:t>
            </a:r>
            <a:r>
              <a:rPr lang="en-US" sz="3200" kern="0" dirty="0" smtClean="0">
                <a:solidFill>
                  <a:srgbClr val="00B050"/>
                </a:solidFill>
                <a:latin typeface="Trebuchet MS"/>
                <a:sym typeface="Trebuchet MS"/>
              </a:rPr>
              <a:t>….!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975" y="1708"/>
            <a:ext cx="2531025" cy="1026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445401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4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3554569" cy="1147762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Nutraceuticals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Total antioxidant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5" y="3016431"/>
            <a:ext cx="3162453" cy="384156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38" y="6027313"/>
            <a:ext cx="5474682" cy="8306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39396" y="1"/>
            <a:ext cx="3162452" cy="294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Lutein, Lycopene, </a:t>
            </a:r>
            <a:r>
              <a:rPr lang="en-US" dirty="0" err="1" smtClean="0">
                <a:solidFill>
                  <a:schemeClr val="bg1"/>
                </a:solidFill>
              </a:rPr>
              <a:t>Proanthocyanin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Phytosterol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Curcumin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Piperine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829" y="115911"/>
            <a:ext cx="5151566" cy="49712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1407" y="1519707"/>
            <a:ext cx="3263162" cy="42242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chemeClr val="bg1"/>
                </a:solidFill>
              </a:rPr>
              <a:t> 	</a:t>
            </a:r>
            <a:r>
              <a:rPr lang="hi-IN" sz="2800" dirty="0" smtClean="0">
                <a:solidFill>
                  <a:srgbClr val="FFFF00"/>
                </a:solidFill>
              </a:rPr>
              <a:t>फाइदाहरु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  <a:endParaRPr lang="en-US" sz="1800" dirty="0" smtClean="0">
              <a:solidFill>
                <a:srgbClr val="FFFF00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i-IN" sz="1800" dirty="0" smtClean="0">
                <a:solidFill>
                  <a:schemeClr val="bg1"/>
                </a:solidFill>
              </a:rPr>
              <a:t>हानिकारक </a:t>
            </a:r>
            <a:r>
              <a:rPr lang="hi-IN" sz="1800" dirty="0">
                <a:solidFill>
                  <a:schemeClr val="bg1"/>
                </a:solidFill>
              </a:rPr>
              <a:t>फ्री </a:t>
            </a:r>
            <a:r>
              <a:rPr lang="hi-IN" sz="1800" dirty="0" smtClean="0">
                <a:solidFill>
                  <a:schemeClr val="bg1"/>
                </a:solidFill>
              </a:rPr>
              <a:t>रेडिकलहरुलाइ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नष्ट</a:t>
            </a:r>
            <a:r>
              <a:rPr lang="hi-IN" sz="1800" dirty="0" smtClean="0">
                <a:solidFill>
                  <a:schemeClr val="bg1"/>
                </a:solidFill>
              </a:rPr>
              <a:t> पार्न </a:t>
            </a:r>
            <a:r>
              <a:rPr lang="hi-IN" sz="1800" dirty="0">
                <a:solidFill>
                  <a:schemeClr val="bg1"/>
                </a:solidFill>
              </a:rPr>
              <a:t>उपयोगी छ,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i-IN" sz="1800" dirty="0" smtClean="0">
                <a:solidFill>
                  <a:schemeClr val="bg1"/>
                </a:solidFill>
              </a:rPr>
              <a:t>शारिरिक </a:t>
            </a:r>
            <a:r>
              <a:rPr lang="hi-IN" sz="1800" dirty="0">
                <a:solidFill>
                  <a:schemeClr val="bg1"/>
                </a:solidFill>
              </a:rPr>
              <a:t>जलन </a:t>
            </a:r>
            <a:r>
              <a:rPr lang="hi-IN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कम गर्न उपयोगी छ, </a:t>
            </a:r>
          </a:p>
          <a:p>
            <a:pPr>
              <a:lnSpc>
                <a:spcPct val="100000"/>
              </a:lnSpc>
            </a:pPr>
            <a:endParaRPr lang="hi-I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i-IN" sz="1800" dirty="0" smtClean="0">
                <a:solidFill>
                  <a:schemeClr val="bg1"/>
                </a:solidFill>
              </a:rPr>
              <a:t>क्यान्सरको </a:t>
            </a:r>
            <a:r>
              <a:rPr lang="hi-IN" sz="1800" dirty="0">
                <a:solidFill>
                  <a:schemeClr val="bg1"/>
                </a:solidFill>
              </a:rPr>
              <a:t>जोखिम कम गर्न मद्दत </a:t>
            </a:r>
            <a:r>
              <a:rPr lang="hi-IN" sz="1800" dirty="0" smtClean="0">
                <a:solidFill>
                  <a:schemeClr val="bg1"/>
                </a:solidFill>
              </a:rPr>
              <a:t>गर्दछ</a:t>
            </a:r>
            <a:r>
              <a:rPr lang="en-US" sz="1800" dirty="0" smtClean="0">
                <a:solidFill>
                  <a:schemeClr val="bg1"/>
                </a:solidFill>
              </a:rPr>
              <a:t>,</a:t>
            </a:r>
            <a:endParaRPr lang="hi-IN" sz="1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hi-I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i-IN" sz="1800" dirty="0" smtClean="0">
                <a:solidFill>
                  <a:schemeClr val="bg1"/>
                </a:solidFill>
              </a:rPr>
              <a:t>कोशहरुको पुनरुद्धार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hi-IN" sz="1800" dirty="0">
                <a:solidFill>
                  <a:schemeClr val="bg1"/>
                </a:solidFill>
              </a:rPr>
              <a:t>गर्न उपयोगी छ, </a:t>
            </a:r>
          </a:p>
          <a:p>
            <a:pPr>
              <a:lnSpc>
                <a:spcPct val="100000"/>
              </a:lnSpc>
            </a:pPr>
            <a:endParaRPr lang="hi-IN" sz="18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i-IN" sz="1800" dirty="0" smtClean="0">
                <a:solidFill>
                  <a:schemeClr val="bg1"/>
                </a:solidFill>
              </a:rPr>
              <a:t>दृष्टि</a:t>
            </a:r>
            <a:r>
              <a:rPr lang="hi-IN" sz="1800" dirty="0">
                <a:solidFill>
                  <a:schemeClr val="bg1"/>
                </a:solidFill>
              </a:rPr>
              <a:t>, मेमोरी, मुटुलाई बलियो बनाउन उपयोगी छ, 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670733" cy="131364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Naturovita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7" y="2665927"/>
            <a:ext cx="3252604" cy="419207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39396" y="1"/>
            <a:ext cx="3162452" cy="2382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 err="1" smtClean="0">
                <a:solidFill>
                  <a:schemeClr val="bg1"/>
                </a:solidFill>
              </a:rPr>
              <a:t>Boswellia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serrata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Spirullina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4790" y="152333"/>
            <a:ext cx="4280448" cy="3865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73" y="5950038"/>
            <a:ext cx="5474682" cy="8291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1820" y="1313645"/>
            <a:ext cx="3322749" cy="4430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FFFF00"/>
                </a:solidFill>
              </a:rPr>
              <a:t>	</a:t>
            </a:r>
            <a:r>
              <a:rPr lang="hi-IN" sz="3000" dirty="0" smtClean="0">
                <a:solidFill>
                  <a:srgbClr val="FFFF00"/>
                </a:solidFill>
              </a:rPr>
              <a:t>फाइदाहरु</a:t>
            </a:r>
            <a:r>
              <a:rPr lang="en-US" sz="3000" dirty="0">
                <a:solidFill>
                  <a:srgbClr val="FFFF00"/>
                </a:solidFill>
              </a:rPr>
              <a:t>:</a:t>
            </a:r>
            <a:endParaRPr lang="en-US" sz="3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❖ </a:t>
            </a:r>
            <a:r>
              <a:rPr lang="hi-IN" sz="2400" dirty="0">
                <a:solidFill>
                  <a:schemeClr val="bg1"/>
                </a:solidFill>
              </a:rPr>
              <a:t>रक्तसंचार प्रणालीमा सकारात्मक सुधार ल्याउन </a:t>
            </a:r>
            <a:r>
              <a:rPr lang="hi-IN" sz="2400" dirty="0" smtClean="0">
                <a:solidFill>
                  <a:schemeClr val="bg1"/>
                </a:solidFill>
              </a:rPr>
              <a:t>उपयोगी </a:t>
            </a:r>
            <a:r>
              <a:rPr lang="hi-IN" sz="2400" dirty="0">
                <a:solidFill>
                  <a:schemeClr val="bg1"/>
                </a:solidFill>
              </a:rPr>
              <a:t>छ </a:t>
            </a:r>
            <a:r>
              <a:rPr lang="hi-IN" sz="2400" dirty="0" smtClean="0">
                <a:solidFill>
                  <a:schemeClr val="bg1"/>
                </a:solidFill>
              </a:rPr>
              <a:t>।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hi-IN" sz="2400" dirty="0" smtClean="0">
                <a:solidFill>
                  <a:schemeClr val="bg1"/>
                </a:solidFill>
              </a:rPr>
              <a:t>फोक्सोको कार्य बढाउन </a:t>
            </a:r>
            <a:r>
              <a:rPr lang="hi-IN" sz="2400" dirty="0">
                <a:solidFill>
                  <a:schemeClr val="bg1"/>
                </a:solidFill>
              </a:rPr>
              <a:t>उपयोगी छ ।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hi-IN" sz="2400" dirty="0" smtClean="0">
                <a:solidFill>
                  <a:schemeClr val="bg1"/>
                </a:solidFill>
              </a:rPr>
              <a:t>हाड्जोर्निको समस्यामा राहत् प्रदान् </a:t>
            </a:r>
            <a:r>
              <a:rPr lang="hi-IN" sz="2400" dirty="0">
                <a:solidFill>
                  <a:schemeClr val="bg1"/>
                </a:solidFill>
              </a:rPr>
              <a:t>गर्न उपयोगी छ ।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hi-IN" sz="2400" dirty="0" smtClean="0">
                <a:solidFill>
                  <a:schemeClr val="bg1"/>
                </a:solidFill>
              </a:rPr>
              <a:t>कलेजोको नियमित कार्यमा </a:t>
            </a:r>
            <a:r>
              <a:rPr lang="hi-IN" sz="2400" dirty="0">
                <a:solidFill>
                  <a:schemeClr val="bg1"/>
                </a:solidFill>
              </a:rPr>
              <a:t>सहयोगी रहेको छ । </a:t>
            </a:r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8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91"/>
            <a:ext cx="2369713" cy="1094372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Diacare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6" y="2805946"/>
            <a:ext cx="3252604" cy="405205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39396" y="1"/>
            <a:ext cx="3162452" cy="2382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bg1"/>
                </a:solidFill>
              </a:rPr>
              <a:t>Lagerstroemia </a:t>
            </a:r>
            <a:r>
              <a:rPr lang="en-US" i="1" dirty="0" err="1" smtClean="0">
                <a:solidFill>
                  <a:schemeClr val="bg1"/>
                </a:solidFill>
              </a:rPr>
              <a:t>flos</a:t>
            </a:r>
            <a:r>
              <a:rPr lang="en-US" i="1" dirty="0">
                <a:solidFill>
                  <a:schemeClr val="bg1"/>
                </a:solidFill>
              </a:rPr>
              <a:t>, </a:t>
            </a:r>
            <a:r>
              <a:rPr lang="en-US" i="1" dirty="0" err="1">
                <a:solidFill>
                  <a:schemeClr val="bg1"/>
                </a:solidFill>
              </a:rPr>
              <a:t>Tinospora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cordifolia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Gymnema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sylvestre</a:t>
            </a:r>
            <a:r>
              <a:rPr lang="en-US" i="1" dirty="0" smtClean="0">
                <a:solidFill>
                  <a:schemeClr val="bg1"/>
                </a:solidFill>
              </a:rPr>
              <a:t>, </a:t>
            </a:r>
            <a:r>
              <a:rPr lang="en-US" i="1" dirty="0" err="1" smtClean="0">
                <a:solidFill>
                  <a:schemeClr val="bg1"/>
                </a:solidFill>
              </a:rPr>
              <a:t>Cinnamomum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zeylanicum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improving insulin secre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6" y="125736"/>
            <a:ext cx="4513711" cy="451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840" y="6028872"/>
            <a:ext cx="5474682" cy="8291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91407" y="903249"/>
            <a:ext cx="3466554" cy="5319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dirty="0">
                <a:solidFill>
                  <a:srgbClr val="FFFF00"/>
                </a:solidFill>
              </a:rPr>
              <a:t>	</a:t>
            </a:r>
            <a:r>
              <a:rPr lang="hi-IN" sz="4600" dirty="0" smtClean="0">
                <a:solidFill>
                  <a:srgbClr val="FFFF00"/>
                </a:solidFill>
              </a:rPr>
              <a:t>फाइदाहरु</a:t>
            </a:r>
            <a:r>
              <a:rPr lang="hi-IN" sz="4600" dirty="0">
                <a:solidFill>
                  <a:srgbClr val="FFFF00"/>
                </a:solidFill>
              </a:rPr>
              <a:t>: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3800" dirty="0">
                <a:solidFill>
                  <a:schemeClr val="bg1"/>
                </a:solidFill>
              </a:rPr>
              <a:t>रगतमा हुने चिनिको मात्रालाइ सन्तुलनमा राखि त्यसलाइ कायम् राख्न उपयोगी छ । </a:t>
            </a:r>
            <a:endParaRPr lang="en-US" sz="380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3800" dirty="0" smtClean="0">
              <a:solidFill>
                <a:srgbClr val="FFC000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3800" dirty="0">
                <a:solidFill>
                  <a:schemeClr val="bg1"/>
                </a:solidFill>
              </a:rPr>
              <a:t>शरिरमा इन्सुलिनको मात्रा बढाउन सहयोगी छ । </a:t>
            </a:r>
            <a:endParaRPr lang="en-US" sz="3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3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3800" dirty="0">
                <a:solidFill>
                  <a:schemeClr val="bg1"/>
                </a:solidFill>
              </a:rPr>
              <a:t>शारिरीक वजनलाई नियत्त्रण र सन्तुलन एवं नियमन गर्न उपयोगी छ । </a:t>
            </a:r>
            <a:endParaRPr lang="en-US" sz="3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hi-IN" sz="3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3800" dirty="0" smtClean="0">
                <a:solidFill>
                  <a:schemeClr val="bg1"/>
                </a:solidFill>
              </a:rPr>
              <a:t>पाचन </a:t>
            </a:r>
            <a:r>
              <a:rPr lang="hi-IN" sz="3800" dirty="0">
                <a:solidFill>
                  <a:schemeClr val="bg1"/>
                </a:solidFill>
              </a:rPr>
              <a:t>प्रक्रियामा सहयोगी छ </a:t>
            </a:r>
            <a:r>
              <a:rPr lang="hi-IN" sz="3800" dirty="0" smtClean="0">
                <a:solidFill>
                  <a:schemeClr val="bg1"/>
                </a:solidFill>
              </a:rPr>
              <a:t>।</a:t>
            </a:r>
            <a:endParaRPr lang="en-US" sz="3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i-IN" sz="3800" dirty="0" smtClean="0">
                <a:solidFill>
                  <a:schemeClr val="bg1"/>
                </a:solidFill>
              </a:rPr>
              <a:t> </a:t>
            </a:r>
            <a:endParaRPr lang="hi-IN" sz="38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3800" dirty="0">
                <a:solidFill>
                  <a:schemeClr val="bg1"/>
                </a:solidFill>
              </a:rPr>
              <a:t>कोलेस्ट्रॉलको स्तर कायम राख्न उपयोगी छ । </a:t>
            </a:r>
          </a:p>
        </p:txBody>
      </p:sp>
    </p:spTree>
    <p:extLst>
      <p:ext uri="{BB962C8B-B14F-4D97-AF65-F5344CB8AC3E}">
        <p14:creationId xmlns:p14="http://schemas.microsoft.com/office/powerpoint/2010/main" val="229046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24" y="90485"/>
            <a:ext cx="2683613" cy="130043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Arthobest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6" y="2859111"/>
            <a:ext cx="3252603" cy="399889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39396" y="1"/>
            <a:ext cx="3162452" cy="23825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Glucosamine </a:t>
            </a:r>
            <a:r>
              <a:rPr lang="en-US" dirty="0" err="1" smtClean="0">
                <a:solidFill>
                  <a:schemeClr val="bg1"/>
                </a:solidFill>
              </a:rPr>
              <a:t>sulphate</a:t>
            </a:r>
            <a:r>
              <a:rPr lang="en-US" dirty="0" smtClean="0">
                <a:solidFill>
                  <a:schemeClr val="bg1"/>
                </a:solidFill>
              </a:rPr>
              <a:t>, Chondroitin </a:t>
            </a:r>
            <a:r>
              <a:rPr lang="en-US" dirty="0" err="1" smtClean="0">
                <a:solidFill>
                  <a:schemeClr val="bg1"/>
                </a:solidFill>
              </a:rPr>
              <a:t>Sulphate</a:t>
            </a:r>
            <a:r>
              <a:rPr lang="en-US" dirty="0" smtClean="0">
                <a:solidFill>
                  <a:schemeClr val="bg1"/>
                </a:solidFill>
              </a:rPr>
              <a:t>, Methyl </a:t>
            </a:r>
            <a:r>
              <a:rPr lang="en-US" dirty="0" err="1" smtClean="0">
                <a:solidFill>
                  <a:schemeClr val="bg1"/>
                </a:solidFill>
              </a:rPr>
              <a:t>Sulfonyl</a:t>
            </a:r>
            <a:r>
              <a:rPr lang="en-US" dirty="0" smtClean="0">
                <a:solidFill>
                  <a:schemeClr val="bg1"/>
                </a:solidFill>
              </a:rPr>
              <a:t> Methane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5" y="90484"/>
            <a:ext cx="2936383" cy="4713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16" y="6028872"/>
            <a:ext cx="5480779" cy="82912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1406" y="1237785"/>
            <a:ext cx="3958621" cy="4791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000" dirty="0" smtClean="0">
                <a:solidFill>
                  <a:srgbClr val="FFFF00"/>
                </a:solidFill>
              </a:rPr>
              <a:t>	</a:t>
            </a:r>
            <a:r>
              <a:rPr lang="hi-IN" sz="7000" dirty="0" smtClean="0">
                <a:solidFill>
                  <a:srgbClr val="FFFF00"/>
                </a:solidFill>
              </a:rPr>
              <a:t>फाइदाहरु:</a:t>
            </a:r>
            <a:endParaRPr lang="en-US" sz="7000" dirty="0" smtClean="0">
              <a:solidFill>
                <a:srgbClr val="FFFF00"/>
              </a:solidFill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6800" dirty="0">
                <a:solidFill>
                  <a:schemeClr val="bg1"/>
                </a:solidFill>
              </a:rPr>
              <a:t>अत्यन्तै </a:t>
            </a:r>
            <a:r>
              <a:rPr lang="hi-IN" sz="6800" dirty="0" smtClean="0">
                <a:solidFill>
                  <a:schemeClr val="bg1"/>
                </a:solidFill>
              </a:rPr>
              <a:t>उपयोगि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प्राकृतिक खाद्यपूरक उत्पादन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>
                <a:solidFill>
                  <a:schemeClr val="bg1"/>
                </a:solidFill>
              </a:rPr>
              <a:t>रहेको छ । </a:t>
            </a:r>
          </a:p>
          <a:p>
            <a:endParaRPr lang="hi-IN" sz="6800" dirty="0">
              <a:solidFill>
                <a:schemeClr val="bg1"/>
              </a:solidFill>
            </a:endParaRPr>
          </a:p>
          <a:p>
            <a:endParaRPr lang="hi-IN" sz="6800" dirty="0">
              <a:solidFill>
                <a:schemeClr val="bg1"/>
              </a:solidFill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6800" dirty="0">
                <a:solidFill>
                  <a:schemeClr val="bg1"/>
                </a:solidFill>
              </a:rPr>
              <a:t>शरीरको ऊतकहरू </a:t>
            </a:r>
            <a:r>
              <a:rPr lang="hi-IN" sz="6800" dirty="0" smtClean="0">
                <a:solidFill>
                  <a:schemeClr val="bg1"/>
                </a:solidFill>
              </a:rPr>
              <a:t>मर्मत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>
                <a:solidFill>
                  <a:schemeClr val="bg1"/>
                </a:solidFill>
              </a:rPr>
              <a:t>गर्ने प्रोटीनको उत्पादन्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गर्न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मद्दत गर्दछ</a:t>
            </a:r>
            <a:r>
              <a:rPr lang="en-US" sz="68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endParaRPr lang="en-US" sz="6800" dirty="0" smtClean="0">
              <a:solidFill>
                <a:schemeClr val="bg1"/>
              </a:solidFill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6800" dirty="0">
                <a:solidFill>
                  <a:schemeClr val="bg1"/>
                </a:solidFill>
              </a:rPr>
              <a:t>हाड्जोर्निको </a:t>
            </a:r>
            <a:r>
              <a:rPr lang="hi-IN" sz="6800" dirty="0" smtClean="0">
                <a:solidFill>
                  <a:schemeClr val="bg1"/>
                </a:solidFill>
              </a:rPr>
              <a:t>समस्या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>
                <a:solidFill>
                  <a:schemeClr val="bg1"/>
                </a:solidFill>
              </a:rPr>
              <a:t>रोकथाममा  </a:t>
            </a:r>
            <a:r>
              <a:rPr lang="hi-IN" sz="6800" dirty="0" smtClean="0">
                <a:solidFill>
                  <a:schemeClr val="bg1"/>
                </a:solidFill>
              </a:rPr>
              <a:t>मद्दत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गर्दछ</a:t>
            </a:r>
            <a:r>
              <a:rPr lang="en-US" sz="68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endParaRPr lang="en-US" sz="6800" dirty="0" smtClean="0">
              <a:solidFill>
                <a:schemeClr val="bg1"/>
              </a:solidFill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6800" dirty="0">
                <a:solidFill>
                  <a:schemeClr val="bg1"/>
                </a:solidFill>
              </a:rPr>
              <a:t>आन्द्राको </a:t>
            </a:r>
            <a:r>
              <a:rPr lang="hi-IN" sz="6800" dirty="0" smtClean="0">
                <a:solidFill>
                  <a:schemeClr val="bg1"/>
                </a:solidFill>
              </a:rPr>
              <a:t>रोगहरूको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>
                <a:solidFill>
                  <a:schemeClr val="bg1"/>
                </a:solidFill>
              </a:rPr>
              <a:t>लागि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अत्यन्तै </a:t>
            </a:r>
            <a:r>
              <a:rPr lang="hi-IN" sz="6800" dirty="0">
                <a:solidFill>
                  <a:schemeClr val="bg1"/>
                </a:solidFill>
              </a:rPr>
              <a:t>उपयोगी </a:t>
            </a:r>
            <a:r>
              <a:rPr lang="hi-IN" sz="6800" dirty="0" smtClean="0">
                <a:solidFill>
                  <a:schemeClr val="bg1"/>
                </a:solidFill>
              </a:rPr>
              <a:t>छ</a:t>
            </a:r>
            <a:r>
              <a:rPr lang="en-US" sz="6800" dirty="0" smtClean="0">
                <a:solidFill>
                  <a:schemeClr val="bg1"/>
                </a:solidFill>
              </a:rPr>
              <a:t>,</a:t>
            </a: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6800" dirty="0" smtClean="0">
              <a:solidFill>
                <a:schemeClr val="bg1"/>
              </a:solidFill>
            </a:endParaRPr>
          </a:p>
          <a:p>
            <a:pPr marL="685800" indent="-6858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hi-IN" sz="6800" dirty="0" smtClean="0">
                <a:solidFill>
                  <a:schemeClr val="bg1"/>
                </a:solidFill>
              </a:rPr>
              <a:t>दीर्घकालीन शिरापरक</a:t>
            </a:r>
            <a:r>
              <a:rPr lang="en-US" sz="6800" dirty="0" smtClean="0">
                <a:solidFill>
                  <a:schemeClr val="bg1"/>
                </a:solidFill>
              </a:rPr>
              <a:t> (venous)</a:t>
            </a:r>
            <a:r>
              <a:rPr lang="hi-IN" sz="6800" dirty="0" smtClean="0">
                <a:solidFill>
                  <a:schemeClr val="bg1"/>
                </a:solidFill>
              </a:rPr>
              <a:t> अपूर्णताको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>
                <a:solidFill>
                  <a:schemeClr val="bg1"/>
                </a:solidFill>
              </a:rPr>
              <a:t>लागि अत्यन्तै </a:t>
            </a:r>
            <a:r>
              <a:rPr lang="hi-IN" sz="6800" dirty="0" smtClean="0">
                <a:solidFill>
                  <a:schemeClr val="bg1"/>
                </a:solidFill>
              </a:rPr>
              <a:t>उपयोगी</a:t>
            </a:r>
            <a:r>
              <a:rPr lang="en-US" sz="6800" dirty="0" smtClean="0">
                <a:solidFill>
                  <a:schemeClr val="bg1"/>
                </a:solidFill>
              </a:rPr>
              <a:t> </a:t>
            </a:r>
            <a:r>
              <a:rPr lang="hi-IN" sz="6800" dirty="0" smtClean="0">
                <a:solidFill>
                  <a:schemeClr val="bg1"/>
                </a:solidFill>
              </a:rPr>
              <a:t>रहेको </a:t>
            </a:r>
            <a:r>
              <a:rPr lang="hi-IN" sz="6800" dirty="0">
                <a:solidFill>
                  <a:schemeClr val="bg1"/>
                </a:solidFill>
              </a:rPr>
              <a:t>छ । </a:t>
            </a:r>
            <a:endParaRPr lang="en-US" sz="6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4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4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189408" cy="113334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De- </a:t>
            </a:r>
            <a:r>
              <a:rPr lang="en-US" dirty="0" err="1" smtClean="0">
                <a:solidFill>
                  <a:srgbClr val="FF0000"/>
                </a:solidFill>
              </a:rPr>
              <a:t>lipo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396" y="2975020"/>
            <a:ext cx="3252603" cy="388298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39396" y="1"/>
            <a:ext cx="3162452" cy="2768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dirty="0">
                <a:solidFill>
                  <a:schemeClr val="bg1"/>
                </a:solidFill>
              </a:rPr>
              <a:t>मिश्रीत् सामग्रीहरु</a:t>
            </a:r>
            <a:r>
              <a:rPr lang="hi-IN" dirty="0" smtClean="0">
                <a:solidFill>
                  <a:schemeClr val="bg1"/>
                </a:solidFill>
              </a:rPr>
              <a:t>: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Mangosteen</a:t>
            </a:r>
            <a:r>
              <a:rPr lang="en-US" dirty="0" smtClean="0">
                <a:solidFill>
                  <a:schemeClr val="bg1"/>
                </a:solidFill>
              </a:rPr>
              <a:t> extract, Grape seed extract, </a:t>
            </a:r>
            <a:r>
              <a:rPr lang="en-US" dirty="0" err="1" smtClean="0">
                <a:solidFill>
                  <a:schemeClr val="bg1"/>
                </a:solidFill>
              </a:rPr>
              <a:t>Polycosanal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Xanthos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66" y="154546"/>
            <a:ext cx="4031087" cy="38507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65648" y="927279"/>
            <a:ext cx="3681883" cy="531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dirty="0" smtClean="0">
                <a:solidFill>
                  <a:srgbClr val="FFFF00"/>
                </a:solidFill>
              </a:rPr>
              <a:t>	</a:t>
            </a:r>
            <a:r>
              <a:rPr lang="hi-IN" sz="9000" dirty="0" smtClean="0">
                <a:solidFill>
                  <a:srgbClr val="FFFF00"/>
                </a:solidFill>
              </a:rPr>
              <a:t>फाइदाहरु:</a:t>
            </a:r>
            <a:endParaRPr lang="en-US" sz="8000" dirty="0" smtClean="0">
              <a:solidFill>
                <a:srgbClr val="FFFF00"/>
              </a:solidFill>
            </a:endParaRPr>
          </a:p>
          <a:p>
            <a:pPr marL="685800" indent="-685800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4600" dirty="0" smtClean="0">
                <a:solidFill>
                  <a:schemeClr val="bg1"/>
                </a:solidFill>
              </a:rPr>
              <a:t>Anti-Biotic (</a:t>
            </a:r>
            <a:r>
              <a:rPr lang="hi-IN" sz="4600" dirty="0">
                <a:solidFill>
                  <a:schemeClr val="bg1"/>
                </a:solidFill>
              </a:rPr>
              <a:t>जीवाणु </a:t>
            </a:r>
            <a:r>
              <a:rPr lang="hi-IN" sz="4600" dirty="0" smtClean="0">
                <a:solidFill>
                  <a:schemeClr val="bg1"/>
                </a:solidFill>
              </a:rPr>
              <a:t>संक्रमणबाट </a:t>
            </a:r>
            <a:r>
              <a:rPr lang="hi-IN" sz="4600" dirty="0">
                <a:solidFill>
                  <a:schemeClr val="bg1"/>
                </a:solidFill>
              </a:rPr>
              <a:t>बचाउन उपयोगी छ </a:t>
            </a:r>
            <a:r>
              <a:rPr lang="hi-IN" sz="4600" dirty="0" smtClean="0">
                <a:solidFill>
                  <a:schemeClr val="bg1"/>
                </a:solidFill>
              </a:rPr>
              <a:t>।</a:t>
            </a:r>
            <a:r>
              <a:rPr lang="en-US" sz="4600" dirty="0" smtClean="0">
                <a:solidFill>
                  <a:schemeClr val="bg1"/>
                </a:solidFill>
              </a:rPr>
              <a:t>)</a:t>
            </a:r>
          </a:p>
          <a:p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 smtClean="0">
                <a:solidFill>
                  <a:schemeClr val="bg1"/>
                </a:solidFill>
              </a:rPr>
              <a:t>❖ Anti- </a:t>
            </a:r>
            <a:r>
              <a:rPr lang="en-US" sz="4600" dirty="0" err="1" smtClean="0">
                <a:solidFill>
                  <a:schemeClr val="bg1"/>
                </a:solidFill>
              </a:rPr>
              <a:t>Lipidemic</a:t>
            </a:r>
            <a:r>
              <a:rPr lang="en-US" sz="4600" dirty="0" smtClean="0">
                <a:solidFill>
                  <a:schemeClr val="bg1"/>
                </a:solidFill>
              </a:rPr>
              <a:t> (</a:t>
            </a:r>
            <a:r>
              <a:rPr lang="hi-IN" sz="4600" dirty="0">
                <a:solidFill>
                  <a:schemeClr val="bg1"/>
                </a:solidFill>
              </a:rPr>
              <a:t>रगतमा रहेको बोसो वा हानिकारक कोलेस्टेरोलको मात्रामा कमि </a:t>
            </a:r>
            <a:r>
              <a:rPr lang="hi-IN" sz="4600" dirty="0" smtClean="0">
                <a:solidFill>
                  <a:schemeClr val="bg1"/>
                </a:solidFill>
              </a:rPr>
              <a:t>ल्याउने</a:t>
            </a:r>
            <a:r>
              <a:rPr lang="en-US" sz="4600" dirty="0" smtClean="0">
                <a:solidFill>
                  <a:schemeClr val="bg1"/>
                </a:solidFill>
              </a:rPr>
              <a:t> </a:t>
            </a:r>
            <a:r>
              <a:rPr lang="hi-IN" sz="4600" dirty="0" smtClean="0">
                <a:solidFill>
                  <a:schemeClr val="bg1"/>
                </a:solidFill>
              </a:rPr>
              <a:t>उपयोगी </a:t>
            </a:r>
            <a:r>
              <a:rPr lang="hi-IN" sz="4600" dirty="0">
                <a:solidFill>
                  <a:schemeClr val="bg1"/>
                </a:solidFill>
              </a:rPr>
              <a:t>छ । </a:t>
            </a:r>
            <a:r>
              <a:rPr lang="en-US" sz="4600" dirty="0" smtClean="0">
                <a:solidFill>
                  <a:schemeClr val="bg1"/>
                </a:solidFill>
              </a:rPr>
              <a:t>)</a:t>
            </a:r>
          </a:p>
          <a:p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 smtClean="0">
                <a:solidFill>
                  <a:schemeClr val="bg1"/>
                </a:solidFill>
              </a:rPr>
              <a:t>❖ Anti-Fungal (</a:t>
            </a:r>
            <a:r>
              <a:rPr lang="hi-IN" sz="4600" dirty="0">
                <a:solidFill>
                  <a:schemeClr val="bg1"/>
                </a:solidFill>
              </a:rPr>
              <a:t>ढुसिजन्य सन्क्रमणबाट बचाउन उपयोगी छ </a:t>
            </a:r>
            <a:r>
              <a:rPr lang="hi-IN" sz="4600" dirty="0" smtClean="0">
                <a:solidFill>
                  <a:schemeClr val="bg1"/>
                </a:solidFill>
              </a:rPr>
              <a:t>।</a:t>
            </a:r>
            <a:r>
              <a:rPr lang="en-US" sz="4600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20000"/>
              </a:lnSpc>
            </a:pPr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 smtClean="0">
                <a:solidFill>
                  <a:schemeClr val="bg1"/>
                </a:solidFill>
              </a:rPr>
              <a:t>❖ Anti-Aging (</a:t>
            </a:r>
            <a:r>
              <a:rPr lang="hi-IN" sz="4600" dirty="0" smtClean="0">
                <a:solidFill>
                  <a:schemeClr val="bg1"/>
                </a:solidFill>
              </a:rPr>
              <a:t>बुढेसकाल विरोधी</a:t>
            </a:r>
            <a:r>
              <a:rPr lang="en-US" sz="4600" dirty="0" smtClean="0">
                <a:solidFill>
                  <a:schemeClr val="bg1"/>
                </a:solidFill>
              </a:rPr>
              <a:t>), Anti-Oxidant (</a:t>
            </a:r>
            <a:r>
              <a:rPr lang="hi-IN" sz="4600" dirty="0">
                <a:solidFill>
                  <a:schemeClr val="bg1"/>
                </a:solidFill>
              </a:rPr>
              <a:t>शरिरभित्र रहेका हानिकारक फ्री रेडिकलहरुलाइ नास </a:t>
            </a:r>
            <a:r>
              <a:rPr lang="hi-IN" sz="4600" dirty="0" smtClean="0">
                <a:solidFill>
                  <a:schemeClr val="bg1"/>
                </a:solidFill>
              </a:rPr>
              <a:t>गर्ने</a:t>
            </a:r>
            <a:r>
              <a:rPr lang="en-US" sz="4600" dirty="0" smtClean="0">
                <a:solidFill>
                  <a:schemeClr val="bg1"/>
                </a:solidFill>
              </a:rPr>
              <a:t>), Anti-viral (</a:t>
            </a:r>
            <a:r>
              <a:rPr lang="hi-IN" sz="4600" dirty="0">
                <a:solidFill>
                  <a:schemeClr val="bg1"/>
                </a:solidFill>
              </a:rPr>
              <a:t>भाइरस् सन्क्रमण हुनबाट बचाउन उपयोगी छ </a:t>
            </a:r>
            <a:r>
              <a:rPr lang="hi-IN" sz="4600" dirty="0" smtClean="0">
                <a:solidFill>
                  <a:schemeClr val="bg1"/>
                </a:solidFill>
              </a:rPr>
              <a:t>।</a:t>
            </a:r>
            <a:r>
              <a:rPr lang="en-US" sz="4600" dirty="0" smtClean="0">
                <a:solidFill>
                  <a:schemeClr val="bg1"/>
                </a:solidFill>
              </a:rPr>
              <a:t>)</a:t>
            </a:r>
          </a:p>
          <a:p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 smtClean="0">
                <a:solidFill>
                  <a:schemeClr val="bg1"/>
                </a:solidFill>
              </a:rPr>
              <a:t>❖ </a:t>
            </a:r>
            <a:r>
              <a:rPr lang="hi-IN" sz="4600" dirty="0" smtClean="0">
                <a:solidFill>
                  <a:schemeClr val="bg1"/>
                </a:solidFill>
              </a:rPr>
              <a:t>धमनिहरुलाइ कडा</a:t>
            </a:r>
            <a:r>
              <a:rPr lang="en-US" sz="4600" dirty="0" smtClean="0">
                <a:solidFill>
                  <a:schemeClr val="bg1"/>
                </a:solidFill>
              </a:rPr>
              <a:t> </a:t>
            </a:r>
            <a:r>
              <a:rPr lang="hi-IN" sz="4600" dirty="0" smtClean="0">
                <a:solidFill>
                  <a:schemeClr val="bg1"/>
                </a:solidFill>
              </a:rPr>
              <a:t>हुनबाट बचाउछ</a:t>
            </a:r>
            <a:r>
              <a:rPr lang="en-US" sz="4600" dirty="0" smtClean="0">
                <a:solidFill>
                  <a:schemeClr val="bg1"/>
                </a:solidFill>
              </a:rPr>
              <a:t>, </a:t>
            </a:r>
          </a:p>
          <a:p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4600" dirty="0" smtClean="0">
                <a:solidFill>
                  <a:schemeClr val="bg1"/>
                </a:solidFill>
              </a:rPr>
              <a:t>❖ </a:t>
            </a:r>
            <a:r>
              <a:rPr lang="hi-IN" sz="4600" dirty="0" smtClean="0">
                <a:solidFill>
                  <a:schemeClr val="bg1"/>
                </a:solidFill>
              </a:rPr>
              <a:t>छाला </a:t>
            </a:r>
            <a:r>
              <a:rPr lang="hi-IN" sz="4600" dirty="0">
                <a:solidFill>
                  <a:schemeClr val="bg1"/>
                </a:solidFill>
              </a:rPr>
              <a:t>सन्क्रमण हुनबाट बचाउन उपयोगी छ </a:t>
            </a:r>
            <a:r>
              <a:rPr lang="hi-IN" sz="4600" dirty="0" smtClean="0">
                <a:solidFill>
                  <a:schemeClr val="bg1"/>
                </a:solidFill>
              </a:rPr>
              <a:t>।</a:t>
            </a:r>
            <a:endParaRPr lang="en-US" sz="46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hi-IN" sz="4600" dirty="0" smtClean="0">
                <a:solidFill>
                  <a:schemeClr val="bg1"/>
                </a:solidFill>
              </a:rPr>
              <a:t> </a:t>
            </a:r>
            <a:endParaRPr lang="en-US" sz="4600" dirty="0" smtClean="0">
              <a:solidFill>
                <a:schemeClr val="bg1"/>
              </a:solidFill>
            </a:endParaRPr>
          </a:p>
          <a:p>
            <a:r>
              <a:rPr lang="en-US" sz="4600" dirty="0" smtClean="0">
                <a:solidFill>
                  <a:schemeClr val="bg1"/>
                </a:solidFill>
              </a:rPr>
              <a:t>❖ </a:t>
            </a:r>
            <a:r>
              <a:rPr lang="hi-IN" sz="4600" dirty="0" smtClean="0">
                <a:solidFill>
                  <a:schemeClr val="bg1"/>
                </a:solidFill>
              </a:rPr>
              <a:t>मुटुलाइ </a:t>
            </a:r>
            <a:r>
              <a:rPr lang="hi-IN" sz="4600" dirty="0">
                <a:solidFill>
                  <a:schemeClr val="bg1"/>
                </a:solidFill>
              </a:rPr>
              <a:t>सुरक्षित राख्न उपयोगी छ ।</a:t>
            </a:r>
            <a:endParaRPr lang="en-US" sz="4600" dirty="0" smtClean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728" y="6028872"/>
            <a:ext cx="5480779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0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2061</TotalTime>
  <Words>2321</Words>
  <Application>Microsoft Office PowerPoint</Application>
  <PresentationFormat>Widescreen</PresentationFormat>
  <Paragraphs>577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Adobe Devanagari</vt:lpstr>
      <vt:lpstr>Arial</vt:lpstr>
      <vt:lpstr>Calibri</vt:lpstr>
      <vt:lpstr>Cambria</vt:lpstr>
      <vt:lpstr>Helvetica Neue Medium</vt:lpstr>
      <vt:lpstr>Mangal</vt:lpstr>
      <vt:lpstr>Times New Roman</vt:lpstr>
      <vt:lpstr>Trebuchet MS</vt:lpstr>
      <vt:lpstr>Tw Cen MT</vt:lpstr>
      <vt:lpstr>Wingdings</vt:lpstr>
      <vt:lpstr>Circuit</vt:lpstr>
      <vt:lpstr>Global oriens Nepal pvt. Ltd Balaju-16, Kathmandu</vt:lpstr>
      <vt:lpstr>हामी को हौ ?</vt:lpstr>
      <vt:lpstr>हाम्रो विशेषता:</vt:lpstr>
      <vt:lpstr>हाम्रा उत्पादनहरु:</vt:lpstr>
      <vt:lpstr>Nutraceuticals Total antioxidant</vt:lpstr>
      <vt:lpstr>Naturovita</vt:lpstr>
      <vt:lpstr>Diacare</vt:lpstr>
      <vt:lpstr>Arthobest</vt:lpstr>
      <vt:lpstr>De- lipo</vt:lpstr>
      <vt:lpstr>Asparose</vt:lpstr>
      <vt:lpstr>PowerPoint Presentation</vt:lpstr>
      <vt:lpstr>Nephrofit</vt:lpstr>
      <vt:lpstr>Detoxy one</vt:lpstr>
      <vt:lpstr>Fruit fiber</vt:lpstr>
      <vt:lpstr>Wheatgrass</vt:lpstr>
      <vt:lpstr>Panax ginseng</vt:lpstr>
      <vt:lpstr>नियमित उपभोग्य  सामाग्रीहरु: Ori- hygiea soap </vt:lpstr>
      <vt:lpstr>Bio- glow face wash</vt:lpstr>
      <vt:lpstr>BIO- WHITE FACE SCRUB</vt:lpstr>
      <vt:lpstr>Ori- Antifrizz 2 step shampoo</vt:lpstr>
      <vt:lpstr>Ori- dent toothpaste</vt:lpstr>
      <vt:lpstr>Ori- smile toothpaste</vt:lpstr>
      <vt:lpstr>Cosmetic products Ultracare sunshield</vt:lpstr>
      <vt:lpstr>Skin vita body lotion</vt:lpstr>
      <vt:lpstr>Glowfest day cream</vt:lpstr>
      <vt:lpstr>Glowfest night cream</vt:lpstr>
      <vt:lpstr>Ori joints care</vt:lpstr>
      <vt:lpstr>Ultracare whitening kit</vt:lpstr>
      <vt:lpstr>STEP 1- Oriens Whitening Cleanser  </vt:lpstr>
      <vt:lpstr>Ultracare whitening kit </vt:lpstr>
      <vt:lpstr>PowerPoint Presentation</vt:lpstr>
      <vt:lpstr>PowerPoint Presentation</vt:lpstr>
      <vt:lpstr>PowerPoint Presentation</vt:lpstr>
      <vt:lpstr>PowerPoint Presentation</vt:lpstr>
      <vt:lpstr>व्यापारको अवसरहरू:</vt:lpstr>
      <vt:lpstr>वितरक योजना:</vt:lpstr>
      <vt:lpstr>Sales Plan (बिक्री योजना)</vt:lpstr>
      <vt:lpstr>PowerPoint Presentation</vt:lpstr>
      <vt:lpstr>PowerPoint Presentation</vt:lpstr>
      <vt:lpstr>PowerPoint Presentation</vt:lpstr>
      <vt:lpstr>PowerPoint Presentation</vt:lpstr>
      <vt:lpstr>   REWARDS INCENTIVE    पुरस्कार योजना </vt:lpstr>
      <vt:lpstr>PowerPoint Presentation</vt:lpstr>
      <vt:lpstr>PowerPoint Presentation</vt:lpstr>
      <vt:lpstr>हाम्रो अनुरोध: </vt:lpstr>
      <vt:lpstr>हाम्रो अनुरोध: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404</cp:revision>
  <dcterms:created xsi:type="dcterms:W3CDTF">2021-02-03T10:34:48Z</dcterms:created>
  <dcterms:modified xsi:type="dcterms:W3CDTF">2021-04-09T05:02:16Z</dcterms:modified>
</cp:coreProperties>
</file>