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0" r:id="rId37"/>
    <p:sldId id="292" r:id="rId38"/>
    <p:sldId id="294" r:id="rId39"/>
    <p:sldId id="296" r:id="rId40"/>
    <p:sldId id="297" r:id="rId41"/>
    <p:sldId id="298" r:id="rId42"/>
    <p:sldId id="299" r:id="rId43"/>
    <p:sldId id="301" r:id="rId44"/>
    <p:sldId id="300" r:id="rId45"/>
    <p:sldId id="304" r:id="rId46"/>
    <p:sldId id="302" r:id="rId47"/>
    <p:sldId id="30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8985D-6573-4A56-A4FD-2D4BECCE7523}" type="datetimeFigureOut">
              <a:rPr lang="en-US" smtClean="0"/>
              <a:t>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60B82-3E38-4397-B3EA-9372F030071B}" type="slidenum">
              <a:rPr lang="en-US" smtClean="0"/>
              <a:t>‹#›</a:t>
            </a:fld>
            <a:endParaRPr lang="en-US"/>
          </a:p>
        </p:txBody>
      </p:sp>
    </p:spTree>
    <p:extLst>
      <p:ext uri="{BB962C8B-B14F-4D97-AF65-F5344CB8AC3E}">
        <p14:creationId xmlns:p14="http://schemas.microsoft.com/office/powerpoint/2010/main" val="236249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402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1807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2/25/2021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2/25/2021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653057"/>
            <a:ext cx="8791575" cy="2387600"/>
          </a:xfrm>
        </p:spPr>
        <p:txBody>
          <a:bodyPr>
            <a:normAutofit/>
          </a:bodyPr>
          <a:lstStyle/>
          <a:p>
            <a:pPr algn="ctr"/>
            <a:r>
              <a:rPr lang="en-US" sz="5400" dirty="0" smtClean="0">
                <a:solidFill>
                  <a:srgbClr val="FF0000"/>
                </a:solidFill>
                <a:latin typeface="Times New Roman" panose="02020603050405020304" pitchFamily="18" charset="0"/>
                <a:cs typeface="Times New Roman" panose="02020603050405020304" pitchFamily="18" charset="0"/>
              </a:rPr>
              <a:t>Global </a:t>
            </a:r>
            <a:r>
              <a:rPr lang="en-US" sz="5400" dirty="0" err="1" smtClean="0">
                <a:solidFill>
                  <a:srgbClr val="FF0000"/>
                </a:solidFill>
                <a:latin typeface="Times New Roman" panose="02020603050405020304" pitchFamily="18" charset="0"/>
                <a:cs typeface="Times New Roman" panose="02020603050405020304" pitchFamily="18" charset="0"/>
              </a:rPr>
              <a:t>oriens</a:t>
            </a:r>
            <a:r>
              <a:rPr lang="en-US" sz="5400" dirty="0" smtClean="0">
                <a:solidFill>
                  <a:srgbClr val="FF0000"/>
                </a:solidFill>
                <a:latin typeface="Times New Roman" panose="02020603050405020304" pitchFamily="18" charset="0"/>
                <a:cs typeface="Times New Roman" panose="02020603050405020304" pitchFamily="18" charset="0"/>
              </a:rPr>
              <a:t> Nepal </a:t>
            </a:r>
            <a:r>
              <a:rPr lang="en-US" sz="5400" dirty="0" err="1" smtClean="0">
                <a:solidFill>
                  <a:srgbClr val="FF0000"/>
                </a:solidFill>
                <a:latin typeface="Times New Roman" panose="02020603050405020304" pitchFamily="18" charset="0"/>
                <a:cs typeface="Times New Roman" panose="02020603050405020304" pitchFamily="18" charset="0"/>
              </a:rPr>
              <a:t>pvt.</a:t>
            </a:r>
            <a:r>
              <a:rPr lang="en-US" sz="5400" dirty="0" smtClean="0">
                <a:solidFill>
                  <a:srgbClr val="FF0000"/>
                </a:solidFill>
                <a:latin typeface="Times New Roman" panose="02020603050405020304" pitchFamily="18" charset="0"/>
                <a:cs typeface="Times New Roman" panose="02020603050405020304" pitchFamily="18" charset="0"/>
              </a:rPr>
              <a:t> Ltd</a:t>
            </a:r>
            <a:br>
              <a:rPr lang="en-US" sz="54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Balaju-16, Kathmandu</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876424" y="4233103"/>
            <a:ext cx="8791575" cy="1655762"/>
          </a:xfrm>
        </p:spPr>
        <p:txBody>
          <a:bodyPr>
            <a:normAutofit/>
          </a:bodyPr>
          <a:lstStyle/>
          <a:p>
            <a:pPr algn="ctr"/>
            <a:r>
              <a:rPr lang="en-US" sz="3600" dirty="0" smtClean="0">
                <a:solidFill>
                  <a:schemeClr val="accent2">
                    <a:lumMod val="75000"/>
                  </a:schemeClr>
                </a:solidFill>
              </a:rPr>
              <a:t>WE ASSURE YOU COMPLETE WELLNESS- FINANCIAL AS WELL AS SOCIAL </a:t>
            </a:r>
            <a:endParaRPr lang="en-US" sz="3600" dirty="0">
              <a:solidFill>
                <a:schemeClr val="accent2">
                  <a:lumMod val="75000"/>
                </a:schemeClr>
              </a:solidFill>
            </a:endParaRPr>
          </a:p>
        </p:txBody>
      </p:sp>
      <p:pic>
        <p:nvPicPr>
          <p:cNvPr id="5" name="Picture 4"/>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709613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2331075" cy="1184856"/>
          </a:xfrm>
        </p:spPr>
        <p:txBody>
          <a:bodyPr/>
          <a:lstStyle/>
          <a:p>
            <a:r>
              <a:rPr lang="en-US" dirty="0" err="1" smtClean="0">
                <a:solidFill>
                  <a:srgbClr val="FF0000"/>
                </a:solidFill>
              </a:rPr>
              <a:t>Asparose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9397" y="3026536"/>
            <a:ext cx="3252604" cy="3831464"/>
          </a:xfrm>
        </p:spPr>
      </p:pic>
      <p:sp>
        <p:nvSpPr>
          <p:cNvPr id="5" name="Content Placeholder 2"/>
          <p:cNvSpPr txBox="1">
            <a:spLocks/>
          </p:cNvSpPr>
          <p:nvPr/>
        </p:nvSpPr>
        <p:spPr>
          <a:xfrm>
            <a:off x="8939396" y="1"/>
            <a:ext cx="3162452"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smtClean="0">
                <a:solidFill>
                  <a:schemeClr val="bg1"/>
                </a:solidFill>
              </a:rPr>
              <a:t>Asparagus </a:t>
            </a:r>
            <a:r>
              <a:rPr lang="en-US" i="1" dirty="0" err="1" smtClean="0">
                <a:solidFill>
                  <a:schemeClr val="bg1"/>
                </a:solidFill>
              </a:rPr>
              <a:t>racemos</a:t>
            </a:r>
            <a:r>
              <a:rPr lang="en-US" dirty="0">
                <a:solidFill>
                  <a:schemeClr val="bg1"/>
                </a:solidFill>
              </a:rPr>
              <a:t>, beta-carotene, </a:t>
            </a:r>
            <a:r>
              <a:rPr lang="en-US" dirty="0" err="1" smtClean="0">
                <a:solidFill>
                  <a:schemeClr val="bg1"/>
                </a:solidFill>
              </a:rPr>
              <a:t>Thiopolyphenol</a:t>
            </a:r>
            <a:r>
              <a:rPr lang="en-US" dirty="0" smtClean="0">
                <a:solidFill>
                  <a:schemeClr val="bg1"/>
                </a:solidFill>
              </a:rPr>
              <a:t>, </a:t>
            </a:r>
            <a:r>
              <a:rPr lang="en-US" dirty="0" err="1">
                <a:solidFill>
                  <a:schemeClr val="bg1"/>
                </a:solidFill>
              </a:rPr>
              <a:t>Biopeperine</a:t>
            </a:r>
            <a:endParaRPr lang="en-US" dirty="0" smtClean="0">
              <a:solidFill>
                <a:schemeClr val="bg1"/>
              </a:solidFill>
            </a:endParaRPr>
          </a:p>
        </p:txBody>
      </p:sp>
      <p:pic>
        <p:nvPicPr>
          <p:cNvPr id="6" name="Picture 5"/>
          <p:cNvPicPr>
            <a:picLocks noChangeAspect="1"/>
          </p:cNvPicPr>
          <p:nvPr/>
        </p:nvPicPr>
        <p:blipFill>
          <a:blip r:embed="rId3"/>
          <a:stretch>
            <a:fillRect/>
          </a:stretch>
        </p:blipFill>
        <p:spPr>
          <a:xfrm>
            <a:off x="4107248" y="251003"/>
            <a:ext cx="3745682" cy="4205059"/>
          </a:xfrm>
          <a:prstGeom prst="rect">
            <a:avLst/>
          </a:prstGeom>
        </p:spPr>
      </p:pic>
      <p:sp>
        <p:nvSpPr>
          <p:cNvPr id="7" name="Title 1"/>
          <p:cNvSpPr txBox="1">
            <a:spLocks/>
          </p:cNvSpPr>
          <p:nvPr/>
        </p:nvSpPr>
        <p:spPr>
          <a:xfrm>
            <a:off x="123981" y="1133341"/>
            <a:ext cx="3778318" cy="4509165"/>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1100" dirty="0">
                <a:solidFill>
                  <a:srgbClr val="FFC000"/>
                </a:solidFill>
              </a:rPr>
              <a:t>B</a:t>
            </a:r>
            <a:r>
              <a:rPr lang="en-US" sz="11100" dirty="0" smtClean="0">
                <a:solidFill>
                  <a:srgbClr val="FFC000"/>
                </a:solidFill>
              </a:rPr>
              <a:t>enefits</a:t>
            </a:r>
            <a:r>
              <a:rPr lang="en-US" sz="9800" dirty="0" smtClean="0">
                <a:solidFill>
                  <a:srgbClr val="FFC000"/>
                </a:solidFill>
              </a:rPr>
              <a:t>:</a:t>
            </a:r>
          </a:p>
          <a:p>
            <a:pPr marL="1143000" indent="-1143000">
              <a:buFont typeface="Wingdings" panose="05000000000000000000" pitchFamily="2" charset="2"/>
              <a:buChar char="v"/>
            </a:pPr>
            <a:r>
              <a:rPr lang="en-US" sz="7400" dirty="0">
                <a:solidFill>
                  <a:schemeClr val="bg1"/>
                </a:solidFill>
              </a:rPr>
              <a:t> Strengthens the </a:t>
            </a:r>
            <a:r>
              <a:rPr lang="en-US" sz="7400" dirty="0" smtClean="0">
                <a:solidFill>
                  <a:schemeClr val="bg1"/>
                </a:solidFill>
              </a:rPr>
              <a:t>uterus</a:t>
            </a:r>
          </a:p>
          <a:p>
            <a:endParaRPr lang="en-US" sz="7400" dirty="0">
              <a:solidFill>
                <a:schemeClr val="bg1"/>
              </a:solidFill>
            </a:endParaRPr>
          </a:p>
          <a:p>
            <a:r>
              <a:rPr lang="en-US" sz="7400" dirty="0">
                <a:solidFill>
                  <a:schemeClr val="bg1"/>
                </a:solidFill>
              </a:rPr>
              <a:t>❖ Relieves Menstrual </a:t>
            </a:r>
            <a:r>
              <a:rPr lang="en-US" sz="7400" dirty="0" smtClean="0">
                <a:solidFill>
                  <a:schemeClr val="bg1"/>
                </a:solidFill>
              </a:rPr>
              <a:t>Problems</a:t>
            </a:r>
          </a:p>
          <a:p>
            <a:endParaRPr lang="en-US" sz="7400" dirty="0">
              <a:solidFill>
                <a:schemeClr val="bg1"/>
              </a:solidFill>
            </a:endParaRPr>
          </a:p>
          <a:p>
            <a:r>
              <a:rPr lang="en-US" sz="7400" dirty="0">
                <a:solidFill>
                  <a:schemeClr val="bg1"/>
                </a:solidFill>
              </a:rPr>
              <a:t>❖ Improves Blood </a:t>
            </a:r>
            <a:r>
              <a:rPr lang="en-US" sz="7400" dirty="0" smtClean="0">
                <a:solidFill>
                  <a:schemeClr val="bg1"/>
                </a:solidFill>
              </a:rPr>
              <a:t>Circulation</a:t>
            </a:r>
          </a:p>
          <a:p>
            <a:endParaRPr lang="en-US" sz="7400" dirty="0">
              <a:solidFill>
                <a:schemeClr val="bg1"/>
              </a:solidFill>
            </a:endParaRPr>
          </a:p>
          <a:p>
            <a:r>
              <a:rPr lang="en-US" sz="7400" dirty="0">
                <a:solidFill>
                  <a:schemeClr val="bg1"/>
                </a:solidFill>
              </a:rPr>
              <a:t>❖ Best source of </a:t>
            </a:r>
            <a:r>
              <a:rPr lang="en-US" sz="7400" dirty="0" smtClean="0">
                <a:solidFill>
                  <a:schemeClr val="bg1"/>
                </a:solidFill>
              </a:rPr>
              <a:t>Antioxidants</a:t>
            </a:r>
          </a:p>
          <a:p>
            <a:endParaRPr lang="en-US" sz="7400" dirty="0">
              <a:solidFill>
                <a:schemeClr val="bg1"/>
              </a:solidFill>
            </a:endParaRPr>
          </a:p>
          <a:p>
            <a:r>
              <a:rPr lang="en-US" sz="7400" dirty="0">
                <a:solidFill>
                  <a:schemeClr val="bg1"/>
                </a:solidFill>
              </a:rPr>
              <a:t>❖ Reduce Bad Cholesterol</a:t>
            </a:r>
          </a:p>
          <a:p>
            <a:endParaRPr lang="en-US" sz="8000" dirty="0" smtClean="0">
              <a:solidFill>
                <a:srgbClr val="FFC000"/>
              </a:solidFill>
            </a:endParaRPr>
          </a:p>
        </p:txBody>
      </p:sp>
      <p:pic>
        <p:nvPicPr>
          <p:cNvPr id="8" name="Picture 7"/>
          <p:cNvPicPr>
            <a:picLocks noChangeAspect="1"/>
          </p:cNvPicPr>
          <p:nvPr/>
        </p:nvPicPr>
        <p:blipFill>
          <a:blip r:embed="rId4"/>
          <a:stretch>
            <a:fillRect/>
          </a:stretch>
        </p:blipFill>
        <p:spPr>
          <a:xfrm>
            <a:off x="3239700" y="6028872"/>
            <a:ext cx="5480779" cy="829128"/>
          </a:xfrm>
          <a:prstGeom prst="rect">
            <a:avLst/>
          </a:prstGeom>
        </p:spPr>
      </p:pic>
    </p:spTree>
    <p:extLst>
      <p:ext uri="{BB962C8B-B14F-4D97-AF65-F5344CB8AC3E}">
        <p14:creationId xmlns:p14="http://schemas.microsoft.com/office/powerpoint/2010/main" val="42620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3348507" cy="1159100"/>
          </a:xfrm>
        </p:spPr>
        <p:txBody>
          <a:bodyPr>
            <a:normAutofit/>
          </a:bodyPr>
          <a:lstStyle/>
          <a:p>
            <a:r>
              <a:rPr lang="en-US" dirty="0" smtClean="0">
                <a:solidFill>
                  <a:srgbClr val="FF0000"/>
                </a:solidFill>
              </a:rPr>
              <a:t>O’ strong liv</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5662" y="3163888"/>
            <a:ext cx="3756338" cy="3694112"/>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err="1">
                <a:solidFill>
                  <a:schemeClr val="bg1"/>
                </a:solidFill>
              </a:rPr>
              <a:t>Silybum</a:t>
            </a:r>
            <a:r>
              <a:rPr lang="en-US" i="1" dirty="0">
                <a:solidFill>
                  <a:schemeClr val="bg1"/>
                </a:solidFill>
              </a:rPr>
              <a:t> </a:t>
            </a:r>
            <a:r>
              <a:rPr lang="en-US" i="1" dirty="0" err="1">
                <a:solidFill>
                  <a:schemeClr val="bg1"/>
                </a:solidFill>
              </a:rPr>
              <a:t>marianum</a:t>
            </a:r>
            <a:r>
              <a:rPr lang="en-US" i="1" dirty="0">
                <a:solidFill>
                  <a:schemeClr val="bg1"/>
                </a:solidFill>
              </a:rPr>
              <a:t> </a:t>
            </a:r>
            <a:r>
              <a:rPr lang="en-US" dirty="0">
                <a:solidFill>
                  <a:schemeClr val="bg1"/>
                </a:solidFill>
              </a:rPr>
              <a:t>extract, </a:t>
            </a:r>
            <a:r>
              <a:rPr lang="en-US" i="1" dirty="0" err="1">
                <a:solidFill>
                  <a:schemeClr val="bg1"/>
                </a:solidFill>
              </a:rPr>
              <a:t>Picrorhiza</a:t>
            </a:r>
            <a:r>
              <a:rPr lang="en-US" i="1" dirty="0">
                <a:solidFill>
                  <a:schemeClr val="bg1"/>
                </a:solidFill>
              </a:rPr>
              <a:t> </a:t>
            </a:r>
            <a:r>
              <a:rPr lang="en-US" i="1" dirty="0" err="1">
                <a:solidFill>
                  <a:schemeClr val="bg1"/>
                </a:solidFill>
              </a:rPr>
              <a:t>kurroa</a:t>
            </a:r>
            <a:r>
              <a:rPr lang="en-US" i="1" dirty="0">
                <a:solidFill>
                  <a:schemeClr val="bg1"/>
                </a:solidFill>
              </a:rPr>
              <a:t> </a:t>
            </a:r>
            <a:r>
              <a:rPr lang="en-US" dirty="0">
                <a:solidFill>
                  <a:schemeClr val="bg1"/>
                </a:solidFill>
              </a:rPr>
              <a:t>extract, </a:t>
            </a:r>
            <a:r>
              <a:rPr lang="en-US" i="1" dirty="0" err="1">
                <a:solidFill>
                  <a:schemeClr val="bg1"/>
                </a:solidFill>
              </a:rPr>
              <a:t>Phyllanthus</a:t>
            </a:r>
            <a:r>
              <a:rPr lang="en-US" i="1" dirty="0">
                <a:solidFill>
                  <a:schemeClr val="bg1"/>
                </a:solidFill>
              </a:rPr>
              <a:t> </a:t>
            </a:r>
            <a:r>
              <a:rPr lang="en-US" i="1" dirty="0" err="1">
                <a:solidFill>
                  <a:schemeClr val="bg1"/>
                </a:solidFill>
              </a:rPr>
              <a:t>amarus</a:t>
            </a:r>
            <a:r>
              <a:rPr lang="en-US" i="1" dirty="0">
                <a:solidFill>
                  <a:schemeClr val="bg1"/>
                </a:solidFill>
              </a:rPr>
              <a:t> </a:t>
            </a:r>
            <a:r>
              <a:rPr lang="en-US" dirty="0" smtClean="0">
                <a:solidFill>
                  <a:schemeClr val="bg1"/>
                </a:solidFill>
              </a:rPr>
              <a:t>extract, </a:t>
            </a:r>
            <a:r>
              <a:rPr lang="en-US" i="1" dirty="0" err="1" smtClean="0">
                <a:solidFill>
                  <a:schemeClr val="bg1"/>
                </a:solidFill>
              </a:rPr>
              <a:t>Tinospora</a:t>
            </a:r>
            <a:r>
              <a:rPr lang="en-US" i="1" dirty="0" smtClean="0">
                <a:solidFill>
                  <a:schemeClr val="bg1"/>
                </a:solidFill>
              </a:rPr>
              <a:t> </a:t>
            </a:r>
            <a:r>
              <a:rPr lang="en-US" i="1" dirty="0" err="1" smtClean="0">
                <a:solidFill>
                  <a:schemeClr val="bg1"/>
                </a:solidFill>
              </a:rPr>
              <a:t>cordifolia</a:t>
            </a:r>
            <a:r>
              <a:rPr lang="en-US" i="1" dirty="0" smtClean="0">
                <a:solidFill>
                  <a:schemeClr val="bg1"/>
                </a:solidFill>
              </a:rPr>
              <a:t> </a:t>
            </a:r>
            <a:r>
              <a:rPr lang="en-US" dirty="0" smtClean="0">
                <a:solidFill>
                  <a:schemeClr val="bg1"/>
                </a:solidFill>
              </a:rPr>
              <a:t>extract, </a:t>
            </a:r>
            <a:r>
              <a:rPr lang="en-US" i="1" dirty="0" err="1" smtClean="0">
                <a:solidFill>
                  <a:schemeClr val="bg1"/>
                </a:solidFill>
              </a:rPr>
              <a:t>Terminalia</a:t>
            </a:r>
            <a:r>
              <a:rPr lang="en-US" i="1" dirty="0" smtClean="0">
                <a:solidFill>
                  <a:schemeClr val="bg1"/>
                </a:solidFill>
              </a:rPr>
              <a:t> </a:t>
            </a:r>
            <a:r>
              <a:rPr lang="en-US" i="1" dirty="0" err="1" smtClean="0">
                <a:solidFill>
                  <a:schemeClr val="bg1"/>
                </a:solidFill>
              </a:rPr>
              <a:t>arjuna</a:t>
            </a:r>
            <a:r>
              <a:rPr lang="en-US" i="1" dirty="0" smtClean="0">
                <a:solidFill>
                  <a:schemeClr val="bg1"/>
                </a:solidFill>
              </a:rPr>
              <a:t> </a:t>
            </a:r>
            <a:r>
              <a:rPr lang="en-US" dirty="0" smtClean="0">
                <a:solidFill>
                  <a:schemeClr val="bg1"/>
                </a:solidFill>
              </a:rPr>
              <a:t>extract </a:t>
            </a:r>
          </a:p>
        </p:txBody>
      </p:sp>
      <p:pic>
        <p:nvPicPr>
          <p:cNvPr id="6" name="Picture 5"/>
          <p:cNvPicPr>
            <a:picLocks noChangeAspect="1"/>
          </p:cNvPicPr>
          <p:nvPr/>
        </p:nvPicPr>
        <p:blipFill>
          <a:blip r:embed="rId3"/>
          <a:stretch>
            <a:fillRect/>
          </a:stretch>
        </p:blipFill>
        <p:spPr>
          <a:xfrm>
            <a:off x="3659077" y="579549"/>
            <a:ext cx="4298589" cy="3379703"/>
          </a:xfrm>
          <a:prstGeom prst="rect">
            <a:avLst/>
          </a:prstGeom>
        </p:spPr>
      </p:pic>
      <p:sp>
        <p:nvSpPr>
          <p:cNvPr id="8" name="Title 1"/>
          <p:cNvSpPr txBox="1">
            <a:spLocks/>
          </p:cNvSpPr>
          <p:nvPr/>
        </p:nvSpPr>
        <p:spPr>
          <a:xfrm>
            <a:off x="123981" y="1133342"/>
            <a:ext cx="3417709" cy="572465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1100" dirty="0">
                <a:solidFill>
                  <a:srgbClr val="FFC000"/>
                </a:solidFill>
              </a:rPr>
              <a:t>B</a:t>
            </a:r>
            <a:r>
              <a:rPr lang="en-US" sz="11100" dirty="0" smtClean="0">
                <a:solidFill>
                  <a:srgbClr val="FFC000"/>
                </a:solidFill>
              </a:rPr>
              <a:t>enefits</a:t>
            </a:r>
            <a:r>
              <a:rPr lang="en-US" sz="9800" dirty="0" smtClean="0">
                <a:solidFill>
                  <a:srgbClr val="FFC000"/>
                </a:solidFill>
              </a:rPr>
              <a:t>:</a:t>
            </a:r>
          </a:p>
          <a:p>
            <a:pPr marL="1143000" indent="-1143000">
              <a:buFont typeface="Wingdings" panose="05000000000000000000" pitchFamily="2" charset="2"/>
              <a:buChar char="v"/>
            </a:pPr>
            <a:r>
              <a:rPr lang="en-US" sz="9800" dirty="0">
                <a:solidFill>
                  <a:schemeClr val="bg1"/>
                </a:solidFill>
              </a:rPr>
              <a:t>Helps to strengthen the liver and </a:t>
            </a:r>
            <a:r>
              <a:rPr lang="en-US" sz="9800" dirty="0" smtClean="0">
                <a:solidFill>
                  <a:schemeClr val="bg1"/>
                </a:solidFill>
              </a:rPr>
              <a:t>lungs</a:t>
            </a:r>
          </a:p>
          <a:p>
            <a:endParaRPr lang="en-US" sz="9800" dirty="0">
              <a:solidFill>
                <a:schemeClr val="bg1"/>
              </a:solidFill>
            </a:endParaRPr>
          </a:p>
          <a:p>
            <a:r>
              <a:rPr lang="en-US" sz="9800" dirty="0">
                <a:solidFill>
                  <a:schemeClr val="bg1"/>
                </a:solidFill>
              </a:rPr>
              <a:t>❖ Detoxify the </a:t>
            </a:r>
            <a:r>
              <a:rPr lang="en-US" sz="9800" dirty="0" smtClean="0">
                <a:solidFill>
                  <a:schemeClr val="bg1"/>
                </a:solidFill>
              </a:rPr>
              <a:t>liver</a:t>
            </a:r>
          </a:p>
          <a:p>
            <a:endParaRPr lang="en-US" sz="9800" dirty="0">
              <a:solidFill>
                <a:schemeClr val="bg1"/>
              </a:solidFill>
            </a:endParaRPr>
          </a:p>
          <a:p>
            <a:r>
              <a:rPr lang="en-US" sz="9800" dirty="0">
                <a:solidFill>
                  <a:schemeClr val="bg1"/>
                </a:solidFill>
              </a:rPr>
              <a:t>❖ Hepatic- protect </a:t>
            </a:r>
            <a:r>
              <a:rPr lang="en-US" sz="9800" dirty="0" smtClean="0">
                <a:solidFill>
                  <a:schemeClr val="bg1"/>
                </a:solidFill>
              </a:rPr>
              <a:t>ant</a:t>
            </a:r>
          </a:p>
          <a:p>
            <a:endParaRPr lang="en-US" sz="9800" dirty="0">
              <a:solidFill>
                <a:schemeClr val="bg1"/>
              </a:solidFill>
            </a:endParaRPr>
          </a:p>
          <a:p>
            <a:r>
              <a:rPr lang="en-US" sz="9800" dirty="0">
                <a:solidFill>
                  <a:schemeClr val="bg1"/>
                </a:solidFill>
              </a:rPr>
              <a:t>❖ Anti </a:t>
            </a:r>
            <a:r>
              <a:rPr lang="en-US" sz="9800" dirty="0" smtClean="0">
                <a:solidFill>
                  <a:schemeClr val="bg1"/>
                </a:solidFill>
              </a:rPr>
              <a:t>– Asthmatic</a:t>
            </a:r>
          </a:p>
          <a:p>
            <a:endParaRPr lang="en-US" sz="9800" dirty="0">
              <a:solidFill>
                <a:schemeClr val="bg1"/>
              </a:solidFill>
            </a:endParaRPr>
          </a:p>
          <a:p>
            <a:r>
              <a:rPr lang="en-US" sz="9800" dirty="0">
                <a:solidFill>
                  <a:schemeClr val="bg1"/>
                </a:solidFill>
              </a:rPr>
              <a:t>❖ Anti </a:t>
            </a:r>
            <a:r>
              <a:rPr lang="en-US" sz="9800" dirty="0" smtClean="0">
                <a:solidFill>
                  <a:schemeClr val="bg1"/>
                </a:solidFill>
              </a:rPr>
              <a:t>– Allergic</a:t>
            </a:r>
          </a:p>
          <a:p>
            <a:endParaRPr lang="en-US" sz="9800" dirty="0">
              <a:solidFill>
                <a:schemeClr val="bg1"/>
              </a:solidFill>
            </a:endParaRPr>
          </a:p>
          <a:p>
            <a:r>
              <a:rPr lang="en-US" sz="9800" dirty="0">
                <a:solidFill>
                  <a:schemeClr val="bg1"/>
                </a:solidFill>
              </a:rPr>
              <a:t>❖ Anti - Inflammatory </a:t>
            </a:r>
            <a:r>
              <a:rPr lang="en-US" sz="9800" dirty="0" smtClean="0">
                <a:solidFill>
                  <a:schemeClr val="bg1"/>
                </a:solidFill>
              </a:rPr>
              <a:t>agent</a:t>
            </a:r>
          </a:p>
          <a:p>
            <a:endParaRPr lang="en-US" sz="9800" dirty="0">
              <a:solidFill>
                <a:schemeClr val="bg1"/>
              </a:solidFill>
            </a:endParaRPr>
          </a:p>
          <a:p>
            <a:r>
              <a:rPr lang="en-US" sz="9800" dirty="0">
                <a:solidFill>
                  <a:schemeClr val="bg1"/>
                </a:solidFill>
              </a:rPr>
              <a:t>❖ Immune modulator</a:t>
            </a:r>
            <a:endParaRPr lang="en-US" sz="9800" dirty="0" smtClean="0">
              <a:solidFill>
                <a:schemeClr val="bg1"/>
              </a:solidFill>
            </a:endParaRPr>
          </a:p>
          <a:p>
            <a:endParaRPr lang="en-US" sz="8000" dirty="0" smtClean="0">
              <a:solidFill>
                <a:srgbClr val="FFC000"/>
              </a:solidFill>
            </a:endParaRPr>
          </a:p>
        </p:txBody>
      </p:sp>
      <p:pic>
        <p:nvPicPr>
          <p:cNvPr id="9" name="Picture 8"/>
          <p:cNvPicPr>
            <a:picLocks noChangeAspect="1"/>
          </p:cNvPicPr>
          <p:nvPr/>
        </p:nvPicPr>
        <p:blipFill>
          <a:blip r:embed="rId4"/>
          <a:stretch>
            <a:fillRect/>
          </a:stretch>
        </p:blipFill>
        <p:spPr>
          <a:xfrm>
            <a:off x="3665672" y="6003115"/>
            <a:ext cx="4769990" cy="721601"/>
          </a:xfrm>
          <a:prstGeom prst="rect">
            <a:avLst/>
          </a:prstGeom>
        </p:spPr>
      </p:pic>
    </p:spTree>
    <p:extLst>
      <p:ext uri="{BB962C8B-B14F-4D97-AF65-F5344CB8AC3E}">
        <p14:creationId xmlns:p14="http://schemas.microsoft.com/office/powerpoint/2010/main" val="3911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86643" cy="1107251"/>
          </a:xfrm>
        </p:spPr>
        <p:txBody>
          <a:bodyPr/>
          <a:lstStyle/>
          <a:p>
            <a:r>
              <a:rPr lang="en-US" dirty="0" err="1" smtClean="0">
                <a:solidFill>
                  <a:srgbClr val="FF0000"/>
                </a:solidFill>
              </a:rPr>
              <a:t>Nephrofit</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5663" y="3237388"/>
            <a:ext cx="3756337" cy="3620612"/>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err="1" smtClean="0">
                <a:solidFill>
                  <a:schemeClr val="bg1"/>
                </a:solidFill>
              </a:rPr>
              <a:t>Crataeva</a:t>
            </a:r>
            <a:r>
              <a:rPr lang="en-US" i="1" dirty="0" smtClean="0">
                <a:solidFill>
                  <a:schemeClr val="bg1"/>
                </a:solidFill>
              </a:rPr>
              <a:t> </a:t>
            </a:r>
            <a:r>
              <a:rPr lang="en-US" i="1" dirty="0" err="1" smtClean="0">
                <a:solidFill>
                  <a:schemeClr val="bg1"/>
                </a:solidFill>
              </a:rPr>
              <a:t>nurvala</a:t>
            </a:r>
            <a:r>
              <a:rPr lang="en-US" dirty="0" smtClean="0">
                <a:solidFill>
                  <a:schemeClr val="bg1"/>
                </a:solidFill>
              </a:rPr>
              <a:t> extract, </a:t>
            </a:r>
            <a:r>
              <a:rPr lang="en-US" i="1" dirty="0" smtClean="0">
                <a:solidFill>
                  <a:schemeClr val="bg1"/>
                </a:solidFill>
              </a:rPr>
              <a:t>Piper </a:t>
            </a:r>
            <a:r>
              <a:rPr lang="en-US" i="1" dirty="0" err="1" smtClean="0">
                <a:solidFill>
                  <a:schemeClr val="bg1"/>
                </a:solidFill>
              </a:rPr>
              <a:t>nigram</a:t>
            </a:r>
            <a:r>
              <a:rPr lang="en-US" dirty="0" smtClean="0">
                <a:solidFill>
                  <a:schemeClr val="bg1"/>
                </a:solidFill>
              </a:rPr>
              <a:t> extract</a:t>
            </a:r>
          </a:p>
        </p:txBody>
      </p:sp>
      <p:pic>
        <p:nvPicPr>
          <p:cNvPr id="6" name="Picture 5"/>
          <p:cNvPicPr>
            <a:picLocks noChangeAspect="1"/>
          </p:cNvPicPr>
          <p:nvPr/>
        </p:nvPicPr>
        <p:blipFill>
          <a:blip r:embed="rId3"/>
          <a:stretch>
            <a:fillRect/>
          </a:stretch>
        </p:blipFill>
        <p:spPr>
          <a:xfrm>
            <a:off x="3680130" y="169638"/>
            <a:ext cx="4146543" cy="3487962"/>
          </a:xfrm>
          <a:prstGeom prst="rect">
            <a:avLst/>
          </a:prstGeom>
        </p:spPr>
      </p:pic>
      <p:sp>
        <p:nvSpPr>
          <p:cNvPr id="7" name="Title 1"/>
          <p:cNvSpPr txBox="1">
            <a:spLocks/>
          </p:cNvSpPr>
          <p:nvPr/>
        </p:nvSpPr>
        <p:spPr>
          <a:xfrm>
            <a:off x="123981" y="1133342"/>
            <a:ext cx="3417709" cy="503563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4400" dirty="0">
                <a:solidFill>
                  <a:srgbClr val="FFC000"/>
                </a:solidFill>
              </a:rPr>
              <a:t>B</a:t>
            </a:r>
            <a:r>
              <a:rPr lang="en-US" sz="14400" dirty="0" smtClean="0">
                <a:solidFill>
                  <a:srgbClr val="FFC000"/>
                </a:solidFill>
              </a:rPr>
              <a:t>enefits</a:t>
            </a:r>
            <a:r>
              <a:rPr lang="en-US" sz="12800" dirty="0" smtClean="0">
                <a:solidFill>
                  <a:srgbClr val="FFC000"/>
                </a:solidFill>
              </a:rPr>
              <a:t>:</a:t>
            </a:r>
          </a:p>
          <a:p>
            <a:pPr marL="1143000" indent="-1143000">
              <a:buFont typeface="Wingdings" panose="05000000000000000000" pitchFamily="2" charset="2"/>
              <a:buChar char="v"/>
            </a:pPr>
            <a:r>
              <a:rPr lang="en-US" sz="9800" dirty="0">
                <a:solidFill>
                  <a:schemeClr val="bg1"/>
                </a:solidFill>
              </a:rPr>
              <a:t>Strengthen the urinary </a:t>
            </a:r>
            <a:r>
              <a:rPr lang="en-US" sz="9800" dirty="0" smtClean="0">
                <a:solidFill>
                  <a:schemeClr val="bg1"/>
                </a:solidFill>
              </a:rPr>
              <a:t>tract</a:t>
            </a:r>
          </a:p>
          <a:p>
            <a:endParaRPr lang="en-US" sz="9800" dirty="0">
              <a:solidFill>
                <a:schemeClr val="bg1"/>
              </a:solidFill>
            </a:endParaRPr>
          </a:p>
          <a:p>
            <a:r>
              <a:rPr lang="en-US" sz="9800" dirty="0">
                <a:solidFill>
                  <a:schemeClr val="bg1"/>
                </a:solidFill>
              </a:rPr>
              <a:t>❖ Helps to maintain urea and creatinine </a:t>
            </a:r>
            <a:r>
              <a:rPr lang="en-US" sz="9800" dirty="0" smtClean="0">
                <a:solidFill>
                  <a:schemeClr val="bg1"/>
                </a:solidFill>
              </a:rPr>
              <a:t>level</a:t>
            </a:r>
          </a:p>
          <a:p>
            <a:endParaRPr lang="en-US" sz="9800" dirty="0">
              <a:solidFill>
                <a:schemeClr val="bg1"/>
              </a:solidFill>
            </a:endParaRPr>
          </a:p>
          <a:p>
            <a:r>
              <a:rPr lang="en-US" sz="9800" dirty="0">
                <a:solidFill>
                  <a:schemeClr val="bg1"/>
                </a:solidFill>
              </a:rPr>
              <a:t>❖ Helps to reduce kidney </a:t>
            </a:r>
            <a:r>
              <a:rPr lang="en-US" sz="9800" dirty="0" smtClean="0">
                <a:solidFill>
                  <a:schemeClr val="bg1"/>
                </a:solidFill>
              </a:rPr>
              <a:t>stones</a:t>
            </a:r>
          </a:p>
          <a:p>
            <a:endParaRPr lang="en-US" sz="9800" dirty="0">
              <a:solidFill>
                <a:schemeClr val="bg1"/>
              </a:solidFill>
            </a:endParaRPr>
          </a:p>
          <a:p>
            <a:r>
              <a:rPr lang="en-US" sz="9800" dirty="0">
                <a:solidFill>
                  <a:schemeClr val="bg1"/>
                </a:solidFill>
              </a:rPr>
              <a:t>❖ </a:t>
            </a:r>
            <a:r>
              <a:rPr lang="en-US" sz="9800" dirty="0" smtClean="0">
                <a:solidFill>
                  <a:schemeClr val="bg1"/>
                </a:solidFill>
              </a:rPr>
              <a:t>Anti-arthritic</a:t>
            </a:r>
          </a:p>
          <a:p>
            <a:endParaRPr lang="en-US" sz="9800" dirty="0">
              <a:solidFill>
                <a:schemeClr val="bg1"/>
              </a:solidFill>
            </a:endParaRPr>
          </a:p>
          <a:p>
            <a:r>
              <a:rPr lang="en-US" sz="9800" dirty="0">
                <a:solidFill>
                  <a:schemeClr val="bg1"/>
                </a:solidFill>
              </a:rPr>
              <a:t>❖ Anti-inflammatory</a:t>
            </a:r>
            <a:endParaRPr lang="en-US" sz="9800" dirty="0" smtClean="0">
              <a:solidFill>
                <a:schemeClr val="bg1"/>
              </a:solidFill>
            </a:endParaRPr>
          </a:p>
          <a:p>
            <a:endParaRPr lang="en-US" sz="8000" dirty="0" smtClean="0">
              <a:solidFill>
                <a:srgbClr val="FFC000"/>
              </a:solidFill>
            </a:endParaRPr>
          </a:p>
        </p:txBody>
      </p:sp>
      <p:pic>
        <p:nvPicPr>
          <p:cNvPr id="8" name="Picture 7"/>
          <p:cNvPicPr>
            <a:picLocks noChangeAspect="1"/>
          </p:cNvPicPr>
          <p:nvPr/>
        </p:nvPicPr>
        <p:blipFill>
          <a:blip r:embed="rId4"/>
          <a:stretch>
            <a:fillRect/>
          </a:stretch>
        </p:blipFill>
        <p:spPr>
          <a:xfrm>
            <a:off x="3665672" y="6003115"/>
            <a:ext cx="4769990" cy="721601"/>
          </a:xfrm>
          <a:prstGeom prst="rect">
            <a:avLst/>
          </a:prstGeom>
        </p:spPr>
      </p:pic>
    </p:spTree>
    <p:extLst>
      <p:ext uri="{BB962C8B-B14F-4D97-AF65-F5344CB8AC3E}">
        <p14:creationId xmlns:p14="http://schemas.microsoft.com/office/powerpoint/2010/main" val="20587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35128" cy="1236040"/>
          </a:xfrm>
        </p:spPr>
        <p:txBody>
          <a:bodyPr/>
          <a:lstStyle/>
          <a:p>
            <a:r>
              <a:rPr lang="en-US" dirty="0" err="1" smtClean="0">
                <a:solidFill>
                  <a:srgbClr val="FF0000"/>
                </a:solidFill>
              </a:rPr>
              <a:t>Detoxy</a:t>
            </a:r>
            <a:r>
              <a:rPr lang="en-US" dirty="0" smtClean="0">
                <a:solidFill>
                  <a:srgbClr val="FF0000"/>
                </a:solidFill>
              </a:rPr>
              <a:t> one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5663" y="2973372"/>
            <a:ext cx="3657599" cy="3788036"/>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err="1">
                <a:solidFill>
                  <a:schemeClr val="bg1"/>
                </a:solidFill>
              </a:rPr>
              <a:t>Picrorhiza</a:t>
            </a:r>
            <a:r>
              <a:rPr lang="en-US" i="1" dirty="0">
                <a:solidFill>
                  <a:schemeClr val="bg1"/>
                </a:solidFill>
              </a:rPr>
              <a:t> </a:t>
            </a:r>
            <a:r>
              <a:rPr lang="en-US" i="1" dirty="0" err="1" smtClean="0">
                <a:solidFill>
                  <a:schemeClr val="bg1"/>
                </a:solidFill>
              </a:rPr>
              <a:t>kurroa</a:t>
            </a:r>
            <a:r>
              <a:rPr lang="en-US" i="1" dirty="0" smtClean="0">
                <a:solidFill>
                  <a:schemeClr val="bg1"/>
                </a:solidFill>
              </a:rPr>
              <a:t> </a:t>
            </a:r>
            <a:r>
              <a:rPr lang="en-US" dirty="0" smtClean="0">
                <a:solidFill>
                  <a:schemeClr val="bg1"/>
                </a:solidFill>
              </a:rPr>
              <a:t>extract, </a:t>
            </a:r>
            <a:r>
              <a:rPr lang="en-US" i="1" dirty="0" err="1">
                <a:solidFill>
                  <a:schemeClr val="bg1"/>
                </a:solidFill>
              </a:rPr>
              <a:t>Inula</a:t>
            </a:r>
            <a:r>
              <a:rPr lang="en-US" i="1" dirty="0">
                <a:solidFill>
                  <a:schemeClr val="bg1"/>
                </a:solidFill>
              </a:rPr>
              <a:t> </a:t>
            </a:r>
            <a:r>
              <a:rPr lang="en-US" i="1" dirty="0" err="1" smtClean="0">
                <a:solidFill>
                  <a:schemeClr val="bg1"/>
                </a:solidFill>
              </a:rPr>
              <a:t>racemosa</a:t>
            </a:r>
            <a:r>
              <a:rPr lang="en-US" i="1" dirty="0" smtClean="0">
                <a:solidFill>
                  <a:schemeClr val="bg1"/>
                </a:solidFill>
              </a:rPr>
              <a:t> </a:t>
            </a:r>
            <a:r>
              <a:rPr lang="en-US" dirty="0">
                <a:solidFill>
                  <a:schemeClr val="bg1"/>
                </a:solidFill>
              </a:rPr>
              <a:t>extract</a:t>
            </a:r>
            <a:r>
              <a:rPr lang="en-US" dirty="0" smtClean="0">
                <a:solidFill>
                  <a:schemeClr val="bg1"/>
                </a:solidFill>
              </a:rPr>
              <a:t>, Lactobacillus, </a:t>
            </a:r>
            <a:r>
              <a:rPr lang="en-US" i="1" dirty="0" err="1" smtClean="0">
                <a:solidFill>
                  <a:schemeClr val="bg1"/>
                </a:solidFill>
              </a:rPr>
              <a:t>Zingiber</a:t>
            </a:r>
            <a:r>
              <a:rPr lang="en-US" i="1" dirty="0" smtClean="0">
                <a:solidFill>
                  <a:schemeClr val="bg1"/>
                </a:solidFill>
              </a:rPr>
              <a:t> </a:t>
            </a:r>
            <a:r>
              <a:rPr lang="en-US" i="1" dirty="0" err="1" smtClean="0">
                <a:solidFill>
                  <a:schemeClr val="bg1"/>
                </a:solidFill>
              </a:rPr>
              <a:t>officinale</a:t>
            </a:r>
            <a:r>
              <a:rPr lang="en-US" i="1" dirty="0" smtClean="0">
                <a:solidFill>
                  <a:schemeClr val="bg1"/>
                </a:solidFill>
              </a:rPr>
              <a:t> </a:t>
            </a:r>
            <a:r>
              <a:rPr lang="en-US" dirty="0">
                <a:solidFill>
                  <a:schemeClr val="bg1"/>
                </a:solidFill>
              </a:rPr>
              <a:t>extract</a:t>
            </a:r>
            <a:r>
              <a:rPr lang="en-US" dirty="0" smtClean="0">
                <a:solidFill>
                  <a:schemeClr val="bg1"/>
                </a:solidFill>
              </a:rPr>
              <a:t>, </a:t>
            </a:r>
            <a:r>
              <a:rPr lang="en-US" i="1" dirty="0" err="1" smtClean="0">
                <a:solidFill>
                  <a:schemeClr val="bg1"/>
                </a:solidFill>
              </a:rPr>
              <a:t>Silybium</a:t>
            </a:r>
            <a:r>
              <a:rPr lang="en-US" i="1" dirty="0" smtClean="0">
                <a:solidFill>
                  <a:schemeClr val="bg1"/>
                </a:solidFill>
              </a:rPr>
              <a:t> </a:t>
            </a:r>
            <a:r>
              <a:rPr lang="en-US" i="1" dirty="0" err="1" smtClean="0">
                <a:solidFill>
                  <a:schemeClr val="bg1"/>
                </a:solidFill>
              </a:rPr>
              <a:t>marianum</a:t>
            </a:r>
            <a:r>
              <a:rPr lang="en-US" dirty="0" smtClean="0">
                <a:solidFill>
                  <a:schemeClr val="bg1"/>
                </a:solidFill>
              </a:rPr>
              <a:t> </a:t>
            </a:r>
            <a:r>
              <a:rPr lang="en-US" dirty="0">
                <a:solidFill>
                  <a:schemeClr val="bg1"/>
                </a:solidFill>
              </a:rPr>
              <a:t>extract</a:t>
            </a:r>
            <a:endParaRPr lang="en-US" dirty="0" smtClean="0">
              <a:solidFill>
                <a:schemeClr val="bg1"/>
              </a:solidFill>
            </a:endParaRPr>
          </a:p>
        </p:txBody>
      </p:sp>
      <p:pic>
        <p:nvPicPr>
          <p:cNvPr id="7" name="Picture 6"/>
          <p:cNvPicPr>
            <a:picLocks noChangeAspect="1"/>
          </p:cNvPicPr>
          <p:nvPr/>
        </p:nvPicPr>
        <p:blipFill>
          <a:blip r:embed="rId3"/>
          <a:stretch>
            <a:fillRect/>
          </a:stretch>
        </p:blipFill>
        <p:spPr>
          <a:xfrm>
            <a:off x="3195852" y="107458"/>
            <a:ext cx="4903070" cy="4116812"/>
          </a:xfrm>
          <a:prstGeom prst="rect">
            <a:avLst/>
          </a:prstGeom>
        </p:spPr>
      </p:pic>
      <p:sp>
        <p:nvSpPr>
          <p:cNvPr id="8" name="Title 1"/>
          <p:cNvSpPr txBox="1">
            <a:spLocks/>
          </p:cNvSpPr>
          <p:nvPr/>
        </p:nvSpPr>
        <p:spPr>
          <a:xfrm>
            <a:off x="123982" y="1133341"/>
            <a:ext cx="2947888" cy="522882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4400" dirty="0">
                <a:solidFill>
                  <a:srgbClr val="FFC000"/>
                </a:solidFill>
              </a:rPr>
              <a:t>B</a:t>
            </a:r>
            <a:r>
              <a:rPr lang="en-US" sz="14400" dirty="0" smtClean="0">
                <a:solidFill>
                  <a:srgbClr val="FFC000"/>
                </a:solidFill>
              </a:rPr>
              <a:t>enefits</a:t>
            </a:r>
            <a:r>
              <a:rPr lang="en-US" sz="12800" dirty="0" smtClean="0">
                <a:solidFill>
                  <a:srgbClr val="FFC000"/>
                </a:solidFill>
              </a:rPr>
              <a:t>:</a:t>
            </a:r>
          </a:p>
          <a:p>
            <a:pPr marL="1143000" indent="-1143000">
              <a:buFont typeface="Wingdings" panose="05000000000000000000" pitchFamily="2" charset="2"/>
              <a:buChar char="v"/>
            </a:pPr>
            <a:r>
              <a:rPr lang="en-US" sz="8000" dirty="0">
                <a:solidFill>
                  <a:schemeClr val="bg1"/>
                </a:solidFill>
              </a:rPr>
              <a:t>To remove toxins from the </a:t>
            </a:r>
            <a:r>
              <a:rPr lang="en-US" sz="8000" dirty="0" smtClean="0">
                <a:solidFill>
                  <a:schemeClr val="bg1"/>
                </a:solidFill>
              </a:rPr>
              <a:t>body</a:t>
            </a:r>
          </a:p>
          <a:p>
            <a:endParaRPr lang="en-US" sz="8000" dirty="0">
              <a:solidFill>
                <a:schemeClr val="bg1"/>
              </a:solidFill>
            </a:endParaRPr>
          </a:p>
          <a:p>
            <a:r>
              <a:rPr lang="en-US" sz="8000" dirty="0">
                <a:solidFill>
                  <a:schemeClr val="bg1"/>
                </a:solidFill>
              </a:rPr>
              <a:t>❖ To help in the free radical </a:t>
            </a:r>
            <a:r>
              <a:rPr lang="en-US" sz="8000" dirty="0" smtClean="0">
                <a:solidFill>
                  <a:schemeClr val="bg1"/>
                </a:solidFill>
              </a:rPr>
              <a:t>scavenging</a:t>
            </a:r>
          </a:p>
          <a:p>
            <a:endParaRPr lang="en-US" sz="8000" dirty="0">
              <a:solidFill>
                <a:schemeClr val="bg1"/>
              </a:solidFill>
            </a:endParaRPr>
          </a:p>
          <a:p>
            <a:r>
              <a:rPr lang="en-US" sz="8000" dirty="0">
                <a:solidFill>
                  <a:schemeClr val="bg1"/>
                </a:solidFill>
              </a:rPr>
              <a:t>❖ To help in the digestive </a:t>
            </a:r>
            <a:r>
              <a:rPr lang="en-US" sz="8000" dirty="0" smtClean="0">
                <a:solidFill>
                  <a:schemeClr val="bg1"/>
                </a:solidFill>
              </a:rPr>
              <a:t>process</a:t>
            </a:r>
          </a:p>
          <a:p>
            <a:endParaRPr lang="en-US" sz="8000" dirty="0">
              <a:solidFill>
                <a:schemeClr val="bg1"/>
              </a:solidFill>
            </a:endParaRPr>
          </a:p>
          <a:p>
            <a:r>
              <a:rPr lang="en-US" sz="8000" dirty="0">
                <a:solidFill>
                  <a:schemeClr val="bg1"/>
                </a:solidFill>
              </a:rPr>
              <a:t>❖ To help in liver </a:t>
            </a:r>
            <a:r>
              <a:rPr lang="en-US" sz="8000" dirty="0" smtClean="0">
                <a:solidFill>
                  <a:schemeClr val="bg1"/>
                </a:solidFill>
              </a:rPr>
              <a:t>support</a:t>
            </a:r>
          </a:p>
          <a:p>
            <a:endParaRPr lang="en-US" sz="8000" dirty="0">
              <a:solidFill>
                <a:schemeClr val="bg1"/>
              </a:solidFill>
            </a:endParaRPr>
          </a:p>
          <a:p>
            <a:r>
              <a:rPr lang="en-US" sz="8000" dirty="0">
                <a:solidFill>
                  <a:schemeClr val="bg1"/>
                </a:solidFill>
              </a:rPr>
              <a:t>❖ To help in strengthen the </a:t>
            </a:r>
            <a:r>
              <a:rPr lang="en-US" sz="8000" dirty="0" smtClean="0">
                <a:solidFill>
                  <a:schemeClr val="bg1"/>
                </a:solidFill>
              </a:rPr>
              <a:t>organs</a:t>
            </a:r>
          </a:p>
          <a:p>
            <a:endParaRPr lang="en-US" sz="8000" dirty="0">
              <a:solidFill>
                <a:schemeClr val="bg1"/>
              </a:solidFill>
            </a:endParaRPr>
          </a:p>
          <a:p>
            <a:r>
              <a:rPr lang="en-US" sz="8000" dirty="0">
                <a:solidFill>
                  <a:schemeClr val="bg1"/>
                </a:solidFill>
              </a:rPr>
              <a:t>❖ Works to Boost </a:t>
            </a:r>
            <a:r>
              <a:rPr lang="en-US" sz="8000" dirty="0" smtClean="0">
                <a:solidFill>
                  <a:schemeClr val="bg1"/>
                </a:solidFill>
              </a:rPr>
              <a:t>Metabolism</a:t>
            </a:r>
          </a:p>
          <a:p>
            <a:endParaRPr lang="en-US" sz="8000" dirty="0">
              <a:solidFill>
                <a:schemeClr val="bg1"/>
              </a:solidFill>
            </a:endParaRPr>
          </a:p>
          <a:p>
            <a:r>
              <a:rPr lang="en-US" sz="8000" dirty="0">
                <a:solidFill>
                  <a:schemeClr val="bg1"/>
                </a:solidFill>
              </a:rPr>
              <a:t>❖ Optimizes Nutrient Utilization</a:t>
            </a:r>
            <a:endParaRPr lang="en-US" sz="8000" dirty="0" smtClean="0">
              <a:solidFill>
                <a:schemeClr val="bg1"/>
              </a:solidFill>
            </a:endParaRPr>
          </a:p>
        </p:txBody>
      </p:sp>
      <p:pic>
        <p:nvPicPr>
          <p:cNvPr id="9" name="Picture 8"/>
          <p:cNvPicPr>
            <a:picLocks noChangeAspect="1"/>
          </p:cNvPicPr>
          <p:nvPr/>
        </p:nvPicPr>
        <p:blipFill>
          <a:blip r:embed="rId4"/>
          <a:stretch>
            <a:fillRect/>
          </a:stretch>
        </p:blipFill>
        <p:spPr>
          <a:xfrm>
            <a:off x="3493711" y="6002467"/>
            <a:ext cx="4773582" cy="719390"/>
          </a:xfrm>
          <a:prstGeom prst="rect">
            <a:avLst/>
          </a:prstGeom>
        </p:spPr>
      </p:pic>
    </p:spTree>
    <p:extLst>
      <p:ext uri="{BB962C8B-B14F-4D97-AF65-F5344CB8AC3E}">
        <p14:creationId xmlns:p14="http://schemas.microsoft.com/office/powerpoint/2010/main" val="2528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98501" cy="1017431"/>
          </a:xfrm>
        </p:spPr>
        <p:txBody>
          <a:bodyPr/>
          <a:lstStyle/>
          <a:p>
            <a:r>
              <a:rPr lang="en-US" dirty="0" smtClean="0">
                <a:solidFill>
                  <a:srgbClr val="FF0000"/>
                </a:solidFill>
              </a:rPr>
              <a:t>Fruit fiber</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5663" y="2884868"/>
            <a:ext cx="3756337" cy="3973131"/>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err="1" smtClean="0">
                <a:solidFill>
                  <a:schemeClr val="bg1"/>
                </a:solidFill>
              </a:rPr>
              <a:t>Aegle</a:t>
            </a:r>
            <a:r>
              <a:rPr lang="en-US" i="1" dirty="0" smtClean="0">
                <a:solidFill>
                  <a:schemeClr val="bg1"/>
                </a:solidFill>
              </a:rPr>
              <a:t> </a:t>
            </a:r>
            <a:r>
              <a:rPr lang="en-US" i="1" dirty="0" err="1" smtClean="0">
                <a:solidFill>
                  <a:schemeClr val="bg1"/>
                </a:solidFill>
              </a:rPr>
              <a:t>marmelos</a:t>
            </a:r>
            <a:r>
              <a:rPr lang="en-US" dirty="0" smtClean="0">
                <a:solidFill>
                  <a:schemeClr val="bg1"/>
                </a:solidFill>
              </a:rPr>
              <a:t> extract, </a:t>
            </a:r>
            <a:r>
              <a:rPr lang="en-US" i="1" dirty="0" smtClean="0">
                <a:solidFill>
                  <a:schemeClr val="bg1"/>
                </a:solidFill>
              </a:rPr>
              <a:t>Bacillus </a:t>
            </a:r>
            <a:r>
              <a:rPr lang="en-US" i="1" dirty="0" err="1" smtClean="0">
                <a:solidFill>
                  <a:schemeClr val="bg1"/>
                </a:solidFill>
              </a:rPr>
              <a:t>coagulans</a:t>
            </a:r>
            <a:endParaRPr lang="en-US" i="1" dirty="0" smtClean="0">
              <a:solidFill>
                <a:schemeClr val="bg1"/>
              </a:solidFill>
            </a:endParaRPr>
          </a:p>
        </p:txBody>
      </p:sp>
      <p:pic>
        <p:nvPicPr>
          <p:cNvPr id="6" name="Picture 5"/>
          <p:cNvPicPr>
            <a:picLocks noChangeAspect="1"/>
          </p:cNvPicPr>
          <p:nvPr/>
        </p:nvPicPr>
        <p:blipFill>
          <a:blip r:embed="rId3"/>
          <a:stretch>
            <a:fillRect/>
          </a:stretch>
        </p:blipFill>
        <p:spPr>
          <a:xfrm>
            <a:off x="3631843" y="0"/>
            <a:ext cx="4504924" cy="4006805"/>
          </a:xfrm>
          <a:prstGeom prst="rect">
            <a:avLst/>
          </a:prstGeom>
        </p:spPr>
      </p:pic>
      <p:sp>
        <p:nvSpPr>
          <p:cNvPr id="7" name="Title 1"/>
          <p:cNvSpPr txBox="1">
            <a:spLocks/>
          </p:cNvSpPr>
          <p:nvPr/>
        </p:nvSpPr>
        <p:spPr>
          <a:xfrm>
            <a:off x="123981" y="1133341"/>
            <a:ext cx="3404829" cy="553791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6000" dirty="0">
                <a:solidFill>
                  <a:srgbClr val="FFC000"/>
                </a:solidFill>
              </a:rPr>
              <a:t>B</a:t>
            </a:r>
            <a:r>
              <a:rPr lang="en-US" sz="16000" dirty="0" smtClean="0">
                <a:solidFill>
                  <a:srgbClr val="FFC000"/>
                </a:solidFill>
              </a:rPr>
              <a:t>enefits</a:t>
            </a:r>
            <a:r>
              <a:rPr lang="en-US" sz="14400" dirty="0" smtClean="0">
                <a:solidFill>
                  <a:srgbClr val="FFC000"/>
                </a:solidFill>
              </a:rPr>
              <a:t>:</a:t>
            </a:r>
          </a:p>
          <a:p>
            <a:r>
              <a:rPr lang="en-US" sz="11200" dirty="0">
                <a:solidFill>
                  <a:schemeClr val="bg1"/>
                </a:solidFill>
              </a:rPr>
              <a:t>❖</a:t>
            </a:r>
            <a:r>
              <a:rPr lang="en-US" sz="9600" dirty="0">
                <a:solidFill>
                  <a:schemeClr val="bg1"/>
                </a:solidFill>
              </a:rPr>
              <a:t>Helps to relieve from </a:t>
            </a:r>
            <a:r>
              <a:rPr lang="en-US" sz="9600" dirty="0" smtClean="0">
                <a:solidFill>
                  <a:schemeClr val="bg1"/>
                </a:solidFill>
              </a:rPr>
              <a:t>constipation</a:t>
            </a:r>
          </a:p>
          <a:p>
            <a:endParaRPr lang="en-US" sz="9600" dirty="0">
              <a:solidFill>
                <a:schemeClr val="bg1"/>
              </a:solidFill>
            </a:endParaRPr>
          </a:p>
          <a:p>
            <a:r>
              <a:rPr lang="en-US" sz="9600" dirty="0">
                <a:solidFill>
                  <a:schemeClr val="bg1"/>
                </a:solidFill>
              </a:rPr>
              <a:t>❖Supports heart and </a:t>
            </a:r>
            <a:r>
              <a:rPr lang="en-US" sz="9600" dirty="0" smtClean="0">
                <a:solidFill>
                  <a:schemeClr val="bg1"/>
                </a:solidFill>
              </a:rPr>
              <a:t>lungs</a:t>
            </a:r>
          </a:p>
          <a:p>
            <a:endParaRPr lang="en-US" sz="9600" dirty="0">
              <a:solidFill>
                <a:schemeClr val="bg1"/>
              </a:solidFill>
            </a:endParaRPr>
          </a:p>
          <a:p>
            <a:r>
              <a:rPr lang="en-US" sz="9600" dirty="0">
                <a:solidFill>
                  <a:schemeClr val="bg1"/>
                </a:solidFill>
              </a:rPr>
              <a:t>❖Enhances food </a:t>
            </a:r>
            <a:r>
              <a:rPr lang="en-US" sz="9600" dirty="0" smtClean="0">
                <a:solidFill>
                  <a:schemeClr val="bg1"/>
                </a:solidFill>
              </a:rPr>
              <a:t>absorption</a:t>
            </a:r>
          </a:p>
          <a:p>
            <a:endParaRPr lang="en-US" sz="9600" dirty="0">
              <a:solidFill>
                <a:schemeClr val="bg1"/>
              </a:solidFill>
            </a:endParaRPr>
          </a:p>
          <a:p>
            <a:r>
              <a:rPr lang="en-US" sz="9600" dirty="0">
                <a:solidFill>
                  <a:schemeClr val="bg1"/>
                </a:solidFill>
              </a:rPr>
              <a:t>❖Powerful skin and hair </a:t>
            </a:r>
            <a:r>
              <a:rPr lang="en-US" sz="9600" dirty="0" smtClean="0">
                <a:solidFill>
                  <a:schemeClr val="bg1"/>
                </a:solidFill>
              </a:rPr>
              <a:t>rejuvenator</a:t>
            </a:r>
          </a:p>
          <a:p>
            <a:endParaRPr lang="en-US" sz="9600" dirty="0">
              <a:solidFill>
                <a:schemeClr val="bg1"/>
              </a:solidFill>
            </a:endParaRPr>
          </a:p>
          <a:p>
            <a:r>
              <a:rPr lang="en-US" sz="9600" dirty="0">
                <a:solidFill>
                  <a:schemeClr val="bg1"/>
                </a:solidFill>
              </a:rPr>
              <a:t>❖Reduces body heat and/or weight </a:t>
            </a:r>
            <a:r>
              <a:rPr lang="en-US" sz="9600" dirty="0" smtClean="0">
                <a:solidFill>
                  <a:schemeClr val="bg1"/>
                </a:solidFill>
              </a:rPr>
              <a:t>naturally</a:t>
            </a:r>
          </a:p>
          <a:p>
            <a:endParaRPr lang="en-US" sz="9600" dirty="0">
              <a:solidFill>
                <a:schemeClr val="bg1"/>
              </a:solidFill>
            </a:endParaRPr>
          </a:p>
          <a:p>
            <a:r>
              <a:rPr lang="en-US" sz="9600" dirty="0">
                <a:solidFill>
                  <a:schemeClr val="bg1"/>
                </a:solidFill>
              </a:rPr>
              <a:t>❖Restores stomach and digestive enzymes</a:t>
            </a:r>
            <a:endParaRPr lang="en-US" sz="9600" dirty="0" smtClean="0">
              <a:solidFill>
                <a:schemeClr val="bg1"/>
              </a:solidFill>
            </a:endParaRPr>
          </a:p>
        </p:txBody>
      </p:sp>
      <p:pic>
        <p:nvPicPr>
          <p:cNvPr id="8" name="Picture 7"/>
          <p:cNvPicPr>
            <a:picLocks noChangeAspect="1"/>
          </p:cNvPicPr>
          <p:nvPr/>
        </p:nvPicPr>
        <p:blipFill>
          <a:blip r:embed="rId4"/>
          <a:stretch>
            <a:fillRect/>
          </a:stretch>
        </p:blipFill>
        <p:spPr>
          <a:xfrm>
            <a:off x="3595445" y="6044325"/>
            <a:ext cx="4773582" cy="719390"/>
          </a:xfrm>
          <a:prstGeom prst="rect">
            <a:avLst/>
          </a:prstGeom>
        </p:spPr>
      </p:pic>
    </p:spTree>
    <p:extLst>
      <p:ext uri="{BB962C8B-B14F-4D97-AF65-F5344CB8AC3E}">
        <p14:creationId xmlns:p14="http://schemas.microsoft.com/office/powerpoint/2010/main" val="189718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44221" cy="1158767"/>
          </a:xfrm>
        </p:spPr>
        <p:txBody>
          <a:bodyPr/>
          <a:lstStyle/>
          <a:p>
            <a:r>
              <a:rPr lang="en-US" dirty="0" smtClean="0">
                <a:solidFill>
                  <a:srgbClr val="FF0000"/>
                </a:solidFill>
              </a:rPr>
              <a:t>Wheatgrass</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5663" y="2887001"/>
            <a:ext cx="3756337" cy="3970999"/>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Wheatgrass powder</a:t>
            </a:r>
          </a:p>
        </p:txBody>
      </p:sp>
      <p:pic>
        <p:nvPicPr>
          <p:cNvPr id="6" name="Picture 5"/>
          <p:cNvPicPr>
            <a:picLocks noChangeAspect="1"/>
          </p:cNvPicPr>
          <p:nvPr/>
        </p:nvPicPr>
        <p:blipFill>
          <a:blip r:embed="rId3"/>
          <a:stretch>
            <a:fillRect/>
          </a:stretch>
        </p:blipFill>
        <p:spPr>
          <a:xfrm>
            <a:off x="3652791" y="386366"/>
            <a:ext cx="4269221" cy="3503054"/>
          </a:xfrm>
          <a:prstGeom prst="rect">
            <a:avLst/>
          </a:prstGeom>
        </p:spPr>
      </p:pic>
      <p:sp>
        <p:nvSpPr>
          <p:cNvPr id="7" name="Title 1"/>
          <p:cNvSpPr txBox="1">
            <a:spLocks/>
          </p:cNvSpPr>
          <p:nvPr/>
        </p:nvSpPr>
        <p:spPr>
          <a:xfrm>
            <a:off x="123981" y="1133341"/>
            <a:ext cx="3404829" cy="553791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6000" dirty="0" smtClean="0">
                <a:solidFill>
                  <a:srgbClr val="FFC000"/>
                </a:solidFill>
              </a:rPr>
              <a:t>Benefits</a:t>
            </a:r>
            <a:r>
              <a:rPr lang="en-US" sz="14400" dirty="0" smtClean="0">
                <a:solidFill>
                  <a:srgbClr val="FFC000"/>
                </a:solidFill>
              </a:rPr>
              <a:t>:</a:t>
            </a:r>
          </a:p>
          <a:p>
            <a:pPr marL="1143000" indent="-1143000">
              <a:buFont typeface="Wingdings" panose="05000000000000000000" pitchFamily="2" charset="2"/>
              <a:buChar char="v"/>
            </a:pPr>
            <a:r>
              <a:rPr lang="en-US" sz="8000" dirty="0" smtClean="0">
                <a:solidFill>
                  <a:schemeClr val="bg1"/>
                </a:solidFill>
              </a:rPr>
              <a:t>Purifies </a:t>
            </a:r>
            <a:r>
              <a:rPr lang="en-US" sz="8000" dirty="0">
                <a:solidFill>
                  <a:schemeClr val="bg1"/>
                </a:solidFill>
              </a:rPr>
              <a:t>the blood in the entire body</a:t>
            </a:r>
            <a:r>
              <a:rPr lang="en-US" sz="8000" dirty="0" smtClean="0">
                <a:solidFill>
                  <a:schemeClr val="bg1"/>
                </a:solidFill>
              </a:rPr>
              <a:t>.</a:t>
            </a:r>
          </a:p>
          <a:p>
            <a:endParaRPr lang="en-US" sz="8000" dirty="0">
              <a:solidFill>
                <a:schemeClr val="bg1"/>
              </a:solidFill>
            </a:endParaRPr>
          </a:p>
          <a:p>
            <a:r>
              <a:rPr lang="en-US" sz="8000" dirty="0">
                <a:solidFill>
                  <a:schemeClr val="bg1"/>
                </a:solidFill>
              </a:rPr>
              <a:t>❖ It increases the red blood count</a:t>
            </a:r>
            <a:r>
              <a:rPr lang="en-US" sz="8000" dirty="0" smtClean="0">
                <a:solidFill>
                  <a:schemeClr val="bg1"/>
                </a:solidFill>
              </a:rPr>
              <a:t>.</a:t>
            </a:r>
          </a:p>
          <a:p>
            <a:endParaRPr lang="en-US" sz="8000" dirty="0">
              <a:solidFill>
                <a:schemeClr val="bg1"/>
              </a:solidFill>
            </a:endParaRPr>
          </a:p>
          <a:p>
            <a:r>
              <a:rPr lang="en-US" sz="8000" dirty="0">
                <a:solidFill>
                  <a:schemeClr val="bg1"/>
                </a:solidFill>
              </a:rPr>
              <a:t>❖ It is an excellent skin cleanser</a:t>
            </a:r>
            <a:r>
              <a:rPr lang="en-US" sz="8000" dirty="0" smtClean="0">
                <a:solidFill>
                  <a:schemeClr val="bg1"/>
                </a:solidFill>
              </a:rPr>
              <a:t>.</a:t>
            </a:r>
          </a:p>
          <a:p>
            <a:endParaRPr lang="en-US" sz="8000" dirty="0">
              <a:solidFill>
                <a:schemeClr val="bg1"/>
              </a:solidFill>
            </a:endParaRPr>
          </a:p>
          <a:p>
            <a:r>
              <a:rPr lang="en-US" sz="8000" dirty="0">
                <a:solidFill>
                  <a:schemeClr val="bg1"/>
                </a:solidFill>
              </a:rPr>
              <a:t>❖ It boosts the immune system</a:t>
            </a:r>
            <a:r>
              <a:rPr lang="en-US" sz="8000" dirty="0" smtClean="0">
                <a:solidFill>
                  <a:schemeClr val="bg1"/>
                </a:solidFill>
              </a:rPr>
              <a:t>.</a:t>
            </a:r>
          </a:p>
          <a:p>
            <a:endParaRPr lang="en-US" sz="8000" dirty="0">
              <a:solidFill>
                <a:schemeClr val="bg1"/>
              </a:solidFill>
            </a:endParaRPr>
          </a:p>
          <a:p>
            <a:pPr marL="1143000" indent="-1143000">
              <a:buFont typeface="Wingdings" panose="05000000000000000000" pitchFamily="2" charset="2"/>
              <a:buChar char="v"/>
            </a:pPr>
            <a:r>
              <a:rPr lang="en-US" sz="8000" dirty="0">
                <a:solidFill>
                  <a:schemeClr val="bg1"/>
                </a:solidFill>
              </a:rPr>
              <a:t>It enhances the capillaries and </a:t>
            </a:r>
            <a:r>
              <a:rPr lang="en-US" sz="8000" dirty="0" smtClean="0">
                <a:solidFill>
                  <a:schemeClr val="bg1"/>
                </a:solidFill>
              </a:rPr>
              <a:t>reduces</a:t>
            </a:r>
          </a:p>
          <a:p>
            <a:pPr marL="1143000" indent="-1143000">
              <a:buFont typeface="Wingdings" panose="05000000000000000000" pitchFamily="2" charset="2"/>
              <a:buChar char="v"/>
            </a:pPr>
            <a:endParaRPr lang="en-US" sz="8000" dirty="0">
              <a:solidFill>
                <a:schemeClr val="bg1"/>
              </a:solidFill>
            </a:endParaRPr>
          </a:p>
          <a:p>
            <a:r>
              <a:rPr lang="en-US" sz="8000" dirty="0">
                <a:solidFill>
                  <a:schemeClr val="bg1"/>
                </a:solidFill>
              </a:rPr>
              <a:t>❖ It boosts the hemoglobin production</a:t>
            </a:r>
            <a:r>
              <a:rPr lang="en-US" sz="9600" dirty="0">
                <a:solidFill>
                  <a:schemeClr val="bg1"/>
                </a:solidFill>
              </a:rPr>
              <a:t>.</a:t>
            </a:r>
          </a:p>
          <a:p>
            <a:endParaRPr lang="en-US" sz="14400" dirty="0" smtClean="0">
              <a:solidFill>
                <a:srgbClr val="FFC000"/>
              </a:solidFill>
            </a:endParaRPr>
          </a:p>
        </p:txBody>
      </p:sp>
      <p:pic>
        <p:nvPicPr>
          <p:cNvPr id="8" name="Picture 7"/>
          <p:cNvPicPr>
            <a:picLocks noChangeAspect="1"/>
          </p:cNvPicPr>
          <p:nvPr/>
        </p:nvPicPr>
        <p:blipFill>
          <a:blip r:embed="rId4"/>
          <a:stretch>
            <a:fillRect/>
          </a:stretch>
        </p:blipFill>
        <p:spPr>
          <a:xfrm>
            <a:off x="3595445" y="5951866"/>
            <a:ext cx="4773582" cy="719390"/>
          </a:xfrm>
          <a:prstGeom prst="rect">
            <a:avLst/>
          </a:prstGeom>
        </p:spPr>
      </p:pic>
    </p:spTree>
    <p:extLst>
      <p:ext uri="{BB962C8B-B14F-4D97-AF65-F5344CB8AC3E}">
        <p14:creationId xmlns:p14="http://schemas.microsoft.com/office/powerpoint/2010/main" val="12910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181082" cy="991673"/>
          </a:xfrm>
        </p:spPr>
        <p:txBody>
          <a:bodyPr>
            <a:normAutofit fontScale="90000"/>
          </a:bodyPr>
          <a:lstStyle/>
          <a:p>
            <a:r>
              <a:rPr lang="en-US" dirty="0" err="1" smtClean="0">
                <a:solidFill>
                  <a:srgbClr val="FF0000"/>
                </a:solidFill>
              </a:rPr>
              <a:t>Panax</a:t>
            </a:r>
            <a:r>
              <a:rPr lang="en-US" dirty="0" smtClean="0">
                <a:solidFill>
                  <a:srgbClr val="FF0000"/>
                </a:solidFill>
              </a:rPr>
              <a:t> ginseng</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5663" y="3035099"/>
            <a:ext cx="3756337" cy="3822901"/>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err="1" smtClean="0">
                <a:solidFill>
                  <a:schemeClr val="bg1"/>
                </a:solidFill>
              </a:rPr>
              <a:t>Panax</a:t>
            </a:r>
            <a:r>
              <a:rPr lang="en-US" i="1" dirty="0" smtClean="0">
                <a:solidFill>
                  <a:schemeClr val="bg1"/>
                </a:solidFill>
              </a:rPr>
              <a:t> ginseng</a:t>
            </a:r>
            <a:r>
              <a:rPr lang="en-US" dirty="0" smtClean="0">
                <a:solidFill>
                  <a:schemeClr val="bg1"/>
                </a:solidFill>
              </a:rPr>
              <a:t> extract</a:t>
            </a:r>
          </a:p>
        </p:txBody>
      </p:sp>
      <p:pic>
        <p:nvPicPr>
          <p:cNvPr id="6" name="Picture 5"/>
          <p:cNvPicPr>
            <a:picLocks noChangeAspect="1"/>
          </p:cNvPicPr>
          <p:nvPr/>
        </p:nvPicPr>
        <p:blipFill>
          <a:blip r:embed="rId3"/>
          <a:stretch>
            <a:fillRect/>
          </a:stretch>
        </p:blipFill>
        <p:spPr>
          <a:xfrm>
            <a:off x="4084347" y="495835"/>
            <a:ext cx="4182775" cy="4179195"/>
          </a:xfrm>
          <a:prstGeom prst="rect">
            <a:avLst/>
          </a:prstGeom>
        </p:spPr>
      </p:pic>
      <p:sp>
        <p:nvSpPr>
          <p:cNvPr id="7" name="Title 1"/>
          <p:cNvSpPr txBox="1">
            <a:spLocks/>
          </p:cNvSpPr>
          <p:nvPr/>
        </p:nvSpPr>
        <p:spPr>
          <a:xfrm>
            <a:off x="208251" y="1120462"/>
            <a:ext cx="3791825" cy="549927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6000" dirty="0" smtClean="0">
                <a:solidFill>
                  <a:srgbClr val="FFC000"/>
                </a:solidFill>
              </a:rPr>
              <a:t>Benefits</a:t>
            </a:r>
            <a:r>
              <a:rPr lang="en-US" sz="14400" dirty="0" smtClean="0">
                <a:solidFill>
                  <a:srgbClr val="FFC000"/>
                </a:solidFill>
              </a:rPr>
              <a:t>:</a:t>
            </a:r>
          </a:p>
          <a:p>
            <a:pPr marL="1143000" indent="-1143000">
              <a:buFont typeface="Wingdings" panose="05000000000000000000" pitchFamily="2" charset="2"/>
              <a:buChar char="v"/>
            </a:pPr>
            <a:r>
              <a:rPr lang="en-US" sz="8000" dirty="0">
                <a:solidFill>
                  <a:schemeClr val="bg1"/>
                </a:solidFill>
              </a:rPr>
              <a:t>Lowers Bad </a:t>
            </a:r>
            <a:r>
              <a:rPr lang="en-US" sz="8000" dirty="0" smtClean="0">
                <a:solidFill>
                  <a:schemeClr val="bg1"/>
                </a:solidFill>
              </a:rPr>
              <a:t>Cholesterol</a:t>
            </a:r>
          </a:p>
          <a:p>
            <a:endParaRPr lang="en-US" sz="11200" dirty="0">
              <a:solidFill>
                <a:schemeClr val="bg1"/>
              </a:solidFill>
            </a:endParaRPr>
          </a:p>
          <a:p>
            <a:r>
              <a:rPr lang="en-US" sz="8000" dirty="0">
                <a:solidFill>
                  <a:schemeClr val="bg1"/>
                </a:solidFill>
              </a:rPr>
              <a:t>❖</a:t>
            </a:r>
            <a:r>
              <a:rPr lang="en-US" sz="11200" dirty="0">
                <a:solidFill>
                  <a:schemeClr val="bg1"/>
                </a:solidFill>
              </a:rPr>
              <a:t> </a:t>
            </a:r>
            <a:r>
              <a:rPr lang="en-US" sz="8000" dirty="0">
                <a:solidFill>
                  <a:schemeClr val="bg1"/>
                </a:solidFill>
              </a:rPr>
              <a:t>Lowers high blood </a:t>
            </a:r>
            <a:r>
              <a:rPr lang="en-US" sz="8000" dirty="0" smtClean="0">
                <a:solidFill>
                  <a:schemeClr val="bg1"/>
                </a:solidFill>
              </a:rPr>
              <a:t>pressure</a:t>
            </a:r>
          </a:p>
          <a:p>
            <a:endParaRPr lang="en-US" sz="8000" dirty="0">
              <a:solidFill>
                <a:schemeClr val="bg1"/>
              </a:solidFill>
            </a:endParaRPr>
          </a:p>
          <a:p>
            <a:r>
              <a:rPr lang="en-US" sz="8000" dirty="0">
                <a:solidFill>
                  <a:schemeClr val="bg1"/>
                </a:solidFill>
              </a:rPr>
              <a:t>❖ Increases good </a:t>
            </a:r>
            <a:r>
              <a:rPr lang="en-US" sz="8000" dirty="0" smtClean="0">
                <a:solidFill>
                  <a:schemeClr val="bg1"/>
                </a:solidFill>
              </a:rPr>
              <a:t>cholesterol</a:t>
            </a:r>
          </a:p>
          <a:p>
            <a:endParaRPr lang="en-US" sz="8000" dirty="0">
              <a:solidFill>
                <a:schemeClr val="bg1"/>
              </a:solidFill>
            </a:endParaRPr>
          </a:p>
          <a:p>
            <a:r>
              <a:rPr lang="en-US" sz="8000" dirty="0">
                <a:solidFill>
                  <a:schemeClr val="bg1"/>
                </a:solidFill>
              </a:rPr>
              <a:t>❖ Prevents cellular damage from </a:t>
            </a:r>
            <a:r>
              <a:rPr lang="en-US" sz="8000" dirty="0" smtClean="0">
                <a:solidFill>
                  <a:schemeClr val="bg1"/>
                </a:solidFill>
              </a:rPr>
              <a:t>oxidation</a:t>
            </a:r>
          </a:p>
          <a:p>
            <a:endParaRPr lang="en-US" sz="8000" dirty="0">
              <a:solidFill>
                <a:schemeClr val="bg1"/>
              </a:solidFill>
            </a:endParaRPr>
          </a:p>
          <a:p>
            <a:r>
              <a:rPr lang="en-US" sz="8000" dirty="0">
                <a:solidFill>
                  <a:schemeClr val="bg1"/>
                </a:solidFill>
              </a:rPr>
              <a:t>❖ Stimulates intestinal </a:t>
            </a:r>
            <a:r>
              <a:rPr lang="en-US" sz="8000" dirty="0" smtClean="0">
                <a:solidFill>
                  <a:schemeClr val="bg1"/>
                </a:solidFill>
              </a:rPr>
              <a:t>digestion</a:t>
            </a:r>
          </a:p>
          <a:p>
            <a:endParaRPr lang="en-US" sz="8000" dirty="0">
              <a:solidFill>
                <a:schemeClr val="bg1"/>
              </a:solidFill>
            </a:endParaRPr>
          </a:p>
          <a:p>
            <a:r>
              <a:rPr lang="en-US" sz="8000" dirty="0">
                <a:solidFill>
                  <a:schemeClr val="bg1"/>
                </a:solidFill>
              </a:rPr>
              <a:t>❖ Improves nerve </a:t>
            </a:r>
            <a:r>
              <a:rPr lang="en-US" sz="8000" dirty="0" smtClean="0">
                <a:solidFill>
                  <a:schemeClr val="bg1"/>
                </a:solidFill>
              </a:rPr>
              <a:t>transmission</a:t>
            </a:r>
          </a:p>
          <a:p>
            <a:endParaRPr lang="en-US" sz="8000" dirty="0">
              <a:solidFill>
                <a:schemeClr val="bg1"/>
              </a:solidFill>
            </a:endParaRPr>
          </a:p>
          <a:p>
            <a:r>
              <a:rPr lang="en-US" sz="8000" dirty="0">
                <a:solidFill>
                  <a:schemeClr val="bg1"/>
                </a:solidFill>
              </a:rPr>
              <a:t>❖ Increases physical </a:t>
            </a:r>
            <a:r>
              <a:rPr lang="en-US" sz="8000" dirty="0" smtClean="0">
                <a:solidFill>
                  <a:schemeClr val="bg1"/>
                </a:solidFill>
              </a:rPr>
              <a:t>stamina</a:t>
            </a:r>
          </a:p>
          <a:p>
            <a:endParaRPr lang="en-US" sz="8000" dirty="0">
              <a:solidFill>
                <a:schemeClr val="bg1"/>
              </a:solidFill>
            </a:endParaRPr>
          </a:p>
          <a:p>
            <a:r>
              <a:rPr lang="en-US" sz="8000" dirty="0">
                <a:solidFill>
                  <a:schemeClr val="bg1"/>
                </a:solidFill>
              </a:rPr>
              <a:t>❖ Strengthens the immune system</a:t>
            </a:r>
            <a:endParaRPr lang="en-US" sz="11200" dirty="0" smtClean="0">
              <a:solidFill>
                <a:schemeClr val="bg1"/>
              </a:solidFill>
            </a:endParaRPr>
          </a:p>
        </p:txBody>
      </p:sp>
      <p:pic>
        <p:nvPicPr>
          <p:cNvPr id="8" name="Picture 7"/>
          <p:cNvPicPr>
            <a:picLocks noChangeAspect="1"/>
          </p:cNvPicPr>
          <p:nvPr/>
        </p:nvPicPr>
        <p:blipFill>
          <a:blip r:embed="rId4"/>
          <a:stretch>
            <a:fillRect/>
          </a:stretch>
        </p:blipFill>
        <p:spPr>
          <a:xfrm>
            <a:off x="4084347" y="5900351"/>
            <a:ext cx="4351316" cy="655754"/>
          </a:xfrm>
          <a:prstGeom prst="rect">
            <a:avLst/>
          </a:prstGeom>
        </p:spPr>
      </p:pic>
    </p:spTree>
    <p:extLst>
      <p:ext uri="{BB962C8B-B14F-4D97-AF65-F5344CB8AC3E}">
        <p14:creationId xmlns:p14="http://schemas.microsoft.com/office/powerpoint/2010/main" val="18674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84113" cy="1159099"/>
          </a:xfrm>
        </p:spPr>
        <p:txBody>
          <a:bodyPr/>
          <a:lstStyle/>
          <a:p>
            <a:r>
              <a:rPr lang="en-US" dirty="0" smtClean="0">
                <a:solidFill>
                  <a:schemeClr val="accent6">
                    <a:lumMod val="50000"/>
                  </a:schemeClr>
                </a:solidFill>
              </a:rPr>
              <a:t>Regular items</a:t>
            </a:r>
            <a:br>
              <a:rPr lang="en-US" dirty="0" smtClean="0">
                <a:solidFill>
                  <a:schemeClr val="accent6">
                    <a:lumMod val="50000"/>
                  </a:schemeClr>
                </a:solidFill>
              </a:rPr>
            </a:br>
            <a:r>
              <a:rPr lang="en-US" sz="2800" dirty="0" err="1" smtClean="0">
                <a:solidFill>
                  <a:srgbClr val="FF0000"/>
                </a:solidFill>
              </a:rPr>
              <a:t>Ori</a:t>
            </a:r>
            <a:r>
              <a:rPr lang="en-US" sz="2800" dirty="0" smtClean="0">
                <a:solidFill>
                  <a:srgbClr val="FF0000"/>
                </a:solidFill>
              </a:rPr>
              <a:t>- </a:t>
            </a:r>
            <a:r>
              <a:rPr lang="en-US" sz="2800" dirty="0" err="1" smtClean="0">
                <a:solidFill>
                  <a:srgbClr val="FF0000"/>
                </a:solidFill>
              </a:rPr>
              <a:t>hygiea</a:t>
            </a:r>
            <a:r>
              <a:rPr lang="en-US" sz="2800" dirty="0" smtClean="0">
                <a:solidFill>
                  <a:srgbClr val="FF0000"/>
                </a:solidFill>
              </a:rPr>
              <a:t> soap</a:t>
            </a:r>
            <a:endParaRPr lang="en-US" dirty="0">
              <a:solidFill>
                <a:schemeClr val="accent6">
                  <a:lumMod val="50000"/>
                </a:schemeClr>
              </a:solidFill>
            </a:endParaRPr>
          </a:p>
        </p:txBody>
      </p:sp>
      <p:sp>
        <p:nvSpPr>
          <p:cNvPr id="4"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Honey, </a:t>
            </a:r>
            <a:r>
              <a:rPr lang="en-US" dirty="0" err="1" smtClean="0">
                <a:solidFill>
                  <a:schemeClr val="bg1"/>
                </a:solidFill>
              </a:rPr>
              <a:t>Hygiea</a:t>
            </a:r>
            <a:r>
              <a:rPr lang="en-US" dirty="0" smtClean="0">
                <a:solidFill>
                  <a:schemeClr val="bg1"/>
                </a:solidFill>
              </a:rPr>
              <a:t>, Olive Oil, </a:t>
            </a:r>
            <a:r>
              <a:rPr lang="en-US" dirty="0" err="1" smtClean="0">
                <a:solidFill>
                  <a:schemeClr val="bg1"/>
                </a:solidFill>
              </a:rPr>
              <a:t>Neem</a:t>
            </a:r>
            <a:r>
              <a:rPr lang="en-US" dirty="0" smtClean="0">
                <a:solidFill>
                  <a:schemeClr val="bg1"/>
                </a:solidFill>
              </a:rPr>
              <a:t> Oil, </a:t>
            </a:r>
            <a:r>
              <a:rPr lang="en-US" dirty="0" err="1" smtClean="0">
                <a:solidFill>
                  <a:schemeClr val="bg1"/>
                </a:solidFill>
              </a:rPr>
              <a:t>Aloevera</a:t>
            </a:r>
            <a:r>
              <a:rPr lang="en-US" dirty="0" smtClean="0">
                <a:solidFill>
                  <a:schemeClr val="bg1"/>
                </a:solidFill>
              </a:rPr>
              <a:t> Gel, </a:t>
            </a:r>
            <a:r>
              <a:rPr lang="en-US" dirty="0" err="1" smtClean="0">
                <a:solidFill>
                  <a:schemeClr val="bg1"/>
                </a:solidFill>
              </a:rPr>
              <a:t>Chiuree</a:t>
            </a:r>
            <a:r>
              <a:rPr lang="en-US" dirty="0" smtClean="0">
                <a:solidFill>
                  <a:schemeClr val="bg1"/>
                </a:solidFill>
              </a:rPr>
              <a:t> </a:t>
            </a:r>
            <a:r>
              <a:rPr lang="en-US" dirty="0" err="1" smtClean="0">
                <a:solidFill>
                  <a:schemeClr val="bg1"/>
                </a:solidFill>
              </a:rPr>
              <a:t>Gheu</a:t>
            </a:r>
            <a:r>
              <a:rPr lang="en-US" dirty="0" smtClean="0">
                <a:solidFill>
                  <a:schemeClr val="bg1"/>
                </a:solidFill>
              </a:rPr>
              <a:t>, Natural, </a:t>
            </a:r>
            <a:r>
              <a:rPr lang="en-US" dirty="0" err="1" smtClean="0">
                <a:solidFill>
                  <a:schemeClr val="bg1"/>
                </a:solidFill>
              </a:rPr>
              <a:t>Glycerine</a:t>
            </a:r>
            <a:r>
              <a:rPr lang="en-US" dirty="0" smtClean="0">
                <a:solidFill>
                  <a:schemeClr val="bg1"/>
                </a:solidFill>
              </a:rPr>
              <a:t>, </a:t>
            </a:r>
            <a:r>
              <a:rPr lang="en-US" dirty="0" err="1" smtClean="0">
                <a:solidFill>
                  <a:schemeClr val="bg1"/>
                </a:solidFill>
              </a:rPr>
              <a:t>Ganoderma</a:t>
            </a:r>
            <a:r>
              <a:rPr lang="en-US" dirty="0" smtClean="0">
                <a:solidFill>
                  <a:schemeClr val="bg1"/>
                </a:solidFill>
              </a:rPr>
              <a:t> </a:t>
            </a:r>
            <a:r>
              <a:rPr lang="en-US" dirty="0">
                <a:solidFill>
                  <a:schemeClr val="bg1"/>
                </a:solidFill>
              </a:rPr>
              <a:t>(</a:t>
            </a:r>
            <a:r>
              <a:rPr lang="en-US" dirty="0" err="1">
                <a:solidFill>
                  <a:schemeClr val="bg1"/>
                </a:solidFill>
              </a:rPr>
              <a:t>Rato</a:t>
            </a:r>
            <a:r>
              <a:rPr lang="en-US" dirty="0">
                <a:solidFill>
                  <a:schemeClr val="bg1"/>
                </a:solidFill>
              </a:rPr>
              <a:t> </a:t>
            </a:r>
            <a:r>
              <a:rPr lang="en-US" dirty="0" err="1">
                <a:solidFill>
                  <a:schemeClr val="bg1"/>
                </a:solidFill>
              </a:rPr>
              <a:t>Chyau</a:t>
            </a:r>
            <a:r>
              <a:rPr lang="en-US" dirty="0">
                <a:solidFill>
                  <a:schemeClr val="bg1"/>
                </a:solidFill>
              </a:rPr>
              <a:t>)</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6"/>
            <a:ext cx="4208894" cy="4681470"/>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algn="l">
              <a:lnSpc>
                <a:spcPct val="80000"/>
              </a:lnSpc>
              <a:spcBef>
                <a:spcPts val="300"/>
              </a:spcBef>
              <a:buSzPct val="100000"/>
              <a:defRPr sz="1600" b="0"/>
            </a:pPr>
            <a:endParaRPr lang="en-US" sz="2000" dirty="0">
              <a:solidFill>
                <a:srgbClr val="FFC000"/>
              </a:solidFill>
            </a:endParaRPr>
          </a:p>
          <a:p>
            <a:pPr algn="l">
              <a:lnSpc>
                <a:spcPct val="80000"/>
              </a:lnSpc>
              <a:spcBef>
                <a:spcPts val="300"/>
              </a:spcBef>
              <a:buSzPct val="100000"/>
              <a:defRPr sz="1600" b="0"/>
            </a:pPr>
            <a:endParaRPr lang="en-US" sz="2000" dirty="0" smtClean="0">
              <a:solidFill>
                <a:srgbClr val="FFC000"/>
              </a:solidFill>
            </a:endParaRPr>
          </a:p>
          <a:p>
            <a:pPr marL="342900" indent="-342900" algn="l">
              <a:lnSpc>
                <a:spcPct val="80000"/>
              </a:lnSpc>
              <a:spcBef>
                <a:spcPts val="300"/>
              </a:spcBef>
              <a:buSzPct val="100000"/>
              <a:buFont typeface="Arial"/>
              <a:buChar char="•"/>
              <a:defRPr sz="1600" b="0"/>
            </a:pPr>
            <a:r>
              <a:rPr lang="en-US" sz="2000" dirty="0" smtClean="0">
                <a:solidFill>
                  <a:schemeClr val="bg1"/>
                </a:solidFill>
              </a:rPr>
              <a:t>Useful </a:t>
            </a:r>
            <a:r>
              <a:rPr lang="en-US" sz="2000" dirty="0">
                <a:solidFill>
                  <a:schemeClr val="bg1"/>
                </a:solidFill>
              </a:rPr>
              <a:t>in wound healing, sunburned skin, allergies and hyper pigmentation</a:t>
            </a:r>
            <a:r>
              <a:rPr lang="en-US" sz="2000" dirty="0" smtClean="0">
                <a:solidFill>
                  <a:schemeClr val="bg1"/>
                </a:solidFill>
              </a:rPr>
              <a:t>.</a:t>
            </a:r>
          </a:p>
          <a:p>
            <a:pPr marL="342900" indent="-342900" algn="l">
              <a:lnSpc>
                <a:spcPct val="80000"/>
              </a:lnSpc>
              <a:spcBef>
                <a:spcPts val="300"/>
              </a:spcBef>
              <a:buSzPct val="100000"/>
              <a:buFont typeface="Arial"/>
              <a:buChar char="•"/>
              <a:defRPr sz="1600" b="0"/>
            </a:pPr>
            <a:endParaRPr lang="en-US" sz="2000" dirty="0">
              <a:solidFill>
                <a:schemeClr val="bg1"/>
              </a:solidFill>
            </a:endParaRPr>
          </a:p>
          <a:p>
            <a:pPr marL="342900" indent="-342900" algn="l">
              <a:lnSpc>
                <a:spcPct val="80000"/>
              </a:lnSpc>
              <a:spcBef>
                <a:spcPts val="300"/>
              </a:spcBef>
              <a:buSzPct val="100000"/>
              <a:buFont typeface="Arial"/>
              <a:buChar char="•"/>
              <a:defRPr sz="1600" b="0"/>
            </a:pPr>
            <a:r>
              <a:rPr lang="en-US" sz="2000" dirty="0">
                <a:solidFill>
                  <a:schemeClr val="bg1"/>
                </a:solidFill>
              </a:rPr>
              <a:t>It helps to remove acne scars and makes the skin radiant, smooth, supple and fair</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a:buChar char="•"/>
              <a:defRPr sz="1600" b="0"/>
            </a:pPr>
            <a:r>
              <a:rPr lang="en-US" sz="2000" dirty="0">
                <a:solidFill>
                  <a:schemeClr val="bg1"/>
                </a:solidFill>
              </a:rPr>
              <a:t>It is anti- inflammatory, and is extremely beneficial on minimizing wrinkles and on removing skin-based harmful microbes.</a:t>
            </a:r>
          </a:p>
          <a:p>
            <a:pPr marL="342900" indent="-342900" algn="l">
              <a:lnSpc>
                <a:spcPct val="80000"/>
              </a:lnSpc>
              <a:spcBef>
                <a:spcPts val="300"/>
              </a:spcBef>
              <a:buSzPct val="100000"/>
              <a:buFont typeface="Arial"/>
              <a:buChar char="•"/>
              <a:defRPr sz="1600" b="0"/>
            </a:pPr>
            <a:endParaRPr sz="2000" dirty="0">
              <a:solidFill>
                <a:schemeClr val="bg1"/>
              </a:solidFill>
            </a:endParaRPr>
          </a:p>
        </p:txBody>
      </p:sp>
    </p:spTree>
    <p:extLst>
      <p:ext uri="{BB962C8B-B14F-4D97-AF65-F5344CB8AC3E}">
        <p14:creationId xmlns:p14="http://schemas.microsoft.com/office/powerpoint/2010/main" val="24525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567448" cy="1197735"/>
          </a:xfrm>
        </p:spPr>
        <p:txBody>
          <a:bodyPr/>
          <a:lstStyle/>
          <a:p>
            <a:r>
              <a:rPr lang="en-US" dirty="0" smtClean="0">
                <a:solidFill>
                  <a:srgbClr val="FF0000"/>
                </a:solidFill>
              </a:rPr>
              <a:t>Bio- glow face wash</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4715815" y="0"/>
            <a:ext cx="2571482" cy="6858000"/>
          </a:xfrm>
          <a:prstGeom prst="rect">
            <a:avLst/>
          </a:prstGeo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Aqua, </a:t>
            </a:r>
            <a:r>
              <a:rPr lang="en-US" dirty="0" err="1" smtClean="0">
                <a:solidFill>
                  <a:schemeClr val="bg1"/>
                </a:solidFill>
              </a:rPr>
              <a:t>Decyl</a:t>
            </a:r>
            <a:r>
              <a:rPr lang="en-US" dirty="0" smtClean="0">
                <a:solidFill>
                  <a:schemeClr val="bg1"/>
                </a:solidFill>
              </a:rPr>
              <a:t>, Vitamin E, Vitamin B5, Almond Oil, </a:t>
            </a:r>
            <a:r>
              <a:rPr lang="en-US" dirty="0" err="1" smtClean="0">
                <a:solidFill>
                  <a:schemeClr val="bg1"/>
                </a:solidFill>
              </a:rPr>
              <a:t>Keshar</a:t>
            </a:r>
            <a:r>
              <a:rPr lang="en-US" dirty="0" smtClean="0">
                <a:solidFill>
                  <a:schemeClr val="bg1"/>
                </a:solidFill>
              </a:rPr>
              <a:t> Extract, Cucumber Extract, Rose </a:t>
            </a:r>
            <a:r>
              <a:rPr lang="en-US" dirty="0">
                <a:solidFill>
                  <a:schemeClr val="bg1"/>
                </a:solidFill>
              </a:rPr>
              <a:t>marry </a:t>
            </a:r>
            <a:r>
              <a:rPr lang="en-US" dirty="0" smtClean="0">
                <a:solidFill>
                  <a:schemeClr val="bg1"/>
                </a:solidFill>
              </a:rPr>
              <a:t>Extract, etc.</a:t>
            </a:r>
            <a:endParaRPr lang="en-US" dirty="0">
              <a:solidFill>
                <a:schemeClr val="bg1"/>
              </a:solidFill>
            </a:endParaRPr>
          </a:p>
          <a:p>
            <a:pPr marL="0" indent="0">
              <a:buNone/>
            </a:pPr>
            <a:endParaRPr lang="en-US" dirty="0" smtClean="0">
              <a:solidFill>
                <a:schemeClr val="bg1"/>
              </a:solidFill>
            </a:endParaRPr>
          </a:p>
        </p:txBody>
      </p:sp>
      <p:sp>
        <p:nvSpPr>
          <p:cNvPr id="8"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marL="342900" indent="-342900" algn="l">
              <a:lnSpc>
                <a:spcPct val="80000"/>
              </a:lnSpc>
              <a:spcBef>
                <a:spcPts val="300"/>
              </a:spcBef>
              <a:buSzPct val="100000"/>
              <a:buFont typeface="Arial"/>
              <a:buChar char="•"/>
              <a:defRPr sz="1600" b="0"/>
            </a:pPr>
            <a:r>
              <a:rPr sz="1800" dirty="0" err="1" smtClean="0">
                <a:solidFill>
                  <a:schemeClr val="bg1"/>
                </a:solidFill>
              </a:rPr>
              <a:t>Orien’s</a:t>
            </a:r>
            <a:r>
              <a:rPr sz="1800" dirty="0" smtClean="0">
                <a:solidFill>
                  <a:schemeClr val="bg1"/>
                </a:solidFill>
              </a:rPr>
              <a:t> </a:t>
            </a:r>
            <a:r>
              <a:rPr sz="1800" dirty="0">
                <a:solidFill>
                  <a:schemeClr val="bg1"/>
                </a:solidFill>
              </a:rPr>
              <a:t>Bio glow face wash is enriched with Rose marry, Cucumber, Almond oil, Sandalwood extract, </a:t>
            </a:r>
            <a:r>
              <a:rPr sz="1800" dirty="0" err="1">
                <a:solidFill>
                  <a:schemeClr val="bg1"/>
                </a:solidFill>
              </a:rPr>
              <a:t>Keshar</a:t>
            </a:r>
            <a:r>
              <a:rPr sz="1800" dirty="0">
                <a:solidFill>
                  <a:schemeClr val="bg1"/>
                </a:solidFill>
              </a:rPr>
              <a:t> extract and is 100 % soap free, </a:t>
            </a:r>
            <a:r>
              <a:rPr sz="1800" dirty="0" err="1">
                <a:solidFill>
                  <a:schemeClr val="bg1"/>
                </a:solidFill>
              </a:rPr>
              <a:t>sulphate</a:t>
            </a:r>
            <a:r>
              <a:rPr sz="1800" dirty="0">
                <a:solidFill>
                  <a:schemeClr val="bg1"/>
                </a:solidFill>
              </a:rPr>
              <a:t> free, phthalates free and </a:t>
            </a:r>
            <a:r>
              <a:rPr sz="1800" dirty="0" err="1">
                <a:solidFill>
                  <a:schemeClr val="bg1"/>
                </a:solidFill>
              </a:rPr>
              <a:t>paraben</a:t>
            </a:r>
            <a:r>
              <a:rPr sz="1800" dirty="0">
                <a:solidFill>
                  <a:schemeClr val="bg1"/>
                </a:solidFill>
              </a:rPr>
              <a:t> free that gently cleanses your face and removes oil</a:t>
            </a:r>
            <a:r>
              <a:rPr sz="1800" dirty="0" smtClean="0">
                <a:solidFill>
                  <a:schemeClr val="bg1"/>
                </a:solidFill>
              </a:rPr>
              <a:t>.</a:t>
            </a:r>
            <a:endParaRPr lang="en-US" sz="1800" dirty="0" smtClean="0">
              <a:solidFill>
                <a:schemeClr val="bg1"/>
              </a:solidFill>
            </a:endParaRPr>
          </a:p>
          <a:p>
            <a:pPr algn="l">
              <a:lnSpc>
                <a:spcPct val="80000"/>
              </a:lnSpc>
              <a:spcBef>
                <a:spcPts val="300"/>
              </a:spcBef>
              <a:buSzPct val="100000"/>
              <a:defRPr sz="1600" b="0"/>
            </a:pPr>
            <a:endParaRPr sz="2000" dirty="0">
              <a:solidFill>
                <a:schemeClr val="bg1"/>
              </a:solidFill>
            </a:endParaRPr>
          </a:p>
          <a:p>
            <a:pPr marL="342900" indent="-342900" algn="l">
              <a:lnSpc>
                <a:spcPct val="80000"/>
              </a:lnSpc>
              <a:spcBef>
                <a:spcPts val="300"/>
              </a:spcBef>
              <a:buSzPct val="100000"/>
              <a:buFont typeface="Arial"/>
              <a:buChar char="•"/>
              <a:defRPr sz="1600" b="0"/>
            </a:pPr>
            <a:r>
              <a:rPr sz="1800" dirty="0">
                <a:solidFill>
                  <a:schemeClr val="bg1"/>
                </a:solidFill>
              </a:rPr>
              <a:t>Unlike soap your face will not feel dry and stretched</a:t>
            </a:r>
            <a:r>
              <a:rPr sz="1800" dirty="0" smtClean="0">
                <a:solidFill>
                  <a:schemeClr val="bg1"/>
                </a:solidFill>
              </a:rPr>
              <a:t>.</a:t>
            </a:r>
            <a:endParaRPr lang="en-US" sz="1800" dirty="0" smtClean="0">
              <a:solidFill>
                <a:schemeClr val="bg1"/>
              </a:solidFill>
            </a:endParaRPr>
          </a:p>
          <a:p>
            <a:pPr algn="l">
              <a:lnSpc>
                <a:spcPct val="80000"/>
              </a:lnSpc>
              <a:spcBef>
                <a:spcPts val="300"/>
              </a:spcBef>
              <a:buSzPct val="100000"/>
              <a:defRPr sz="1600" b="0"/>
            </a:pPr>
            <a:r>
              <a:rPr sz="1800" dirty="0" smtClean="0">
                <a:solidFill>
                  <a:schemeClr val="bg1"/>
                </a:solidFill>
              </a:rPr>
              <a:t> </a:t>
            </a:r>
            <a:endParaRPr sz="2000" dirty="0">
              <a:solidFill>
                <a:schemeClr val="bg1"/>
              </a:solidFill>
            </a:endParaRPr>
          </a:p>
          <a:p>
            <a:pPr marL="342900" indent="-342900" algn="l">
              <a:lnSpc>
                <a:spcPct val="80000"/>
              </a:lnSpc>
              <a:spcBef>
                <a:spcPts val="300"/>
              </a:spcBef>
              <a:buSzPct val="100000"/>
              <a:buFont typeface="Arial"/>
              <a:buChar char="•"/>
              <a:defRPr sz="1600" b="0"/>
            </a:pPr>
            <a:r>
              <a:rPr sz="1800" dirty="0">
                <a:solidFill>
                  <a:schemeClr val="bg1"/>
                </a:solidFill>
              </a:rPr>
              <a:t>Rosemary increases skin elasticity therefore promotes a healthy moisturized scalp</a:t>
            </a:r>
            <a:r>
              <a:rPr sz="1800" dirty="0" smtClean="0">
                <a:solidFill>
                  <a:schemeClr val="bg1"/>
                </a:solidFill>
              </a:rPr>
              <a:t>.</a:t>
            </a:r>
            <a:endParaRPr lang="en-US" sz="1800" dirty="0" smtClean="0">
              <a:solidFill>
                <a:schemeClr val="bg1"/>
              </a:solidFill>
            </a:endParaRPr>
          </a:p>
          <a:p>
            <a:pPr algn="l">
              <a:lnSpc>
                <a:spcPct val="80000"/>
              </a:lnSpc>
              <a:spcBef>
                <a:spcPts val="300"/>
              </a:spcBef>
              <a:buSzPct val="100000"/>
              <a:defRPr sz="1600" b="0"/>
            </a:pPr>
            <a:r>
              <a:rPr sz="1800" dirty="0" smtClean="0">
                <a:solidFill>
                  <a:schemeClr val="bg1"/>
                </a:solidFill>
              </a:rPr>
              <a:t> </a:t>
            </a:r>
            <a:endParaRPr sz="2000" dirty="0">
              <a:solidFill>
                <a:schemeClr val="bg1"/>
              </a:solidFill>
            </a:endParaRPr>
          </a:p>
          <a:p>
            <a:pPr marL="342900" indent="-342900" algn="l">
              <a:lnSpc>
                <a:spcPct val="80000"/>
              </a:lnSpc>
              <a:spcBef>
                <a:spcPts val="300"/>
              </a:spcBef>
              <a:buSzPct val="100000"/>
              <a:buFont typeface="Arial"/>
              <a:buChar char="•"/>
              <a:defRPr sz="1600" b="0"/>
            </a:pPr>
            <a:r>
              <a:rPr sz="1800" dirty="0">
                <a:solidFill>
                  <a:schemeClr val="bg1"/>
                </a:solidFill>
              </a:rPr>
              <a:t>Cucumber is valuable source of a variety of nutrients and has cooling effect on skin</a:t>
            </a:r>
            <a:r>
              <a:rPr sz="1800" dirty="0" smtClean="0">
                <a:solidFill>
                  <a:schemeClr val="bg1"/>
                </a:solidFill>
              </a:rPr>
              <a:t>.</a:t>
            </a:r>
            <a:endParaRPr lang="en-US" sz="1800" dirty="0">
              <a:solidFill>
                <a:schemeClr val="bg1"/>
              </a:solidFill>
            </a:endParaRPr>
          </a:p>
          <a:p>
            <a:pPr algn="l">
              <a:lnSpc>
                <a:spcPct val="80000"/>
              </a:lnSpc>
              <a:spcBef>
                <a:spcPts val="300"/>
              </a:spcBef>
              <a:buSzPct val="100000"/>
              <a:defRPr sz="1600" b="0"/>
            </a:pPr>
            <a:endParaRPr sz="2000" dirty="0">
              <a:solidFill>
                <a:schemeClr val="bg1"/>
              </a:solidFill>
            </a:endParaRPr>
          </a:p>
          <a:p>
            <a:pPr marL="342900" indent="-342900" algn="l">
              <a:lnSpc>
                <a:spcPct val="80000"/>
              </a:lnSpc>
              <a:spcBef>
                <a:spcPts val="300"/>
              </a:spcBef>
              <a:buSzPct val="100000"/>
              <a:buFont typeface="Arial"/>
              <a:buChar char="•"/>
              <a:defRPr sz="1600" b="0"/>
            </a:pPr>
            <a:r>
              <a:rPr sz="1800" dirty="0" err="1">
                <a:solidFill>
                  <a:schemeClr val="bg1"/>
                </a:solidFill>
              </a:rPr>
              <a:t>Keshar</a:t>
            </a:r>
            <a:r>
              <a:rPr sz="1800" dirty="0">
                <a:solidFill>
                  <a:schemeClr val="bg1"/>
                </a:solidFill>
              </a:rPr>
              <a:t> have skin lightening and brightening properties</a:t>
            </a:r>
            <a:r>
              <a:rPr sz="1800" dirty="0" smtClean="0">
                <a:solidFill>
                  <a:schemeClr val="bg1"/>
                </a:solidFill>
              </a:rPr>
              <a:t>.</a:t>
            </a:r>
            <a:endParaRPr lang="en-US" sz="1800" dirty="0" smtClean="0">
              <a:solidFill>
                <a:schemeClr val="bg1"/>
              </a:solidFill>
            </a:endParaRPr>
          </a:p>
          <a:p>
            <a:pPr algn="l">
              <a:lnSpc>
                <a:spcPct val="80000"/>
              </a:lnSpc>
              <a:spcBef>
                <a:spcPts val="300"/>
              </a:spcBef>
              <a:buSzPct val="100000"/>
              <a:defRPr sz="1600" b="0"/>
            </a:pPr>
            <a:r>
              <a:rPr sz="1800" dirty="0" smtClean="0">
                <a:solidFill>
                  <a:schemeClr val="bg1"/>
                </a:solidFill>
              </a:rPr>
              <a:t> </a:t>
            </a:r>
            <a:endParaRPr sz="2000" dirty="0">
              <a:solidFill>
                <a:schemeClr val="bg1"/>
              </a:solidFill>
            </a:endParaRPr>
          </a:p>
          <a:p>
            <a:pPr marL="342900" indent="-342900" algn="l">
              <a:lnSpc>
                <a:spcPct val="80000"/>
              </a:lnSpc>
              <a:spcBef>
                <a:spcPts val="300"/>
              </a:spcBef>
              <a:buSzPct val="100000"/>
              <a:buFont typeface="Arial"/>
              <a:buChar char="•"/>
              <a:defRPr sz="1600" b="0"/>
            </a:pPr>
            <a:r>
              <a:rPr sz="1800" dirty="0">
                <a:solidFill>
                  <a:schemeClr val="bg1"/>
                </a:solidFill>
              </a:rPr>
              <a:t>Almond oil improves skin tone and </a:t>
            </a:r>
            <a:r>
              <a:rPr sz="1800" dirty="0" err="1">
                <a:solidFill>
                  <a:schemeClr val="bg1"/>
                </a:solidFill>
              </a:rPr>
              <a:t>complexation</a:t>
            </a:r>
            <a:r>
              <a:rPr sz="1800" dirty="0">
                <a:solidFill>
                  <a:schemeClr val="bg1"/>
                </a:solidFill>
              </a:rPr>
              <a:t>.</a:t>
            </a:r>
          </a:p>
        </p:txBody>
      </p:sp>
      <p:sp>
        <p:nvSpPr>
          <p:cNvPr id="9" name="Content Placeholder 2"/>
          <p:cNvSpPr txBox="1">
            <a:spLocks/>
          </p:cNvSpPr>
          <p:nvPr/>
        </p:nvSpPr>
        <p:spPr>
          <a:xfrm>
            <a:off x="8240333" y="3925911"/>
            <a:ext cx="3666186" cy="27689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a:solidFill>
                  <a:schemeClr val="bg1"/>
                </a:solidFill>
              </a:rPr>
              <a:t>Store in cool and dry </a:t>
            </a:r>
            <a:r>
              <a:rPr lang="en-US" dirty="0" smtClean="0">
                <a:solidFill>
                  <a:schemeClr val="bg1"/>
                </a:solidFill>
              </a:rPr>
              <a:t>place.</a:t>
            </a:r>
          </a:p>
          <a:p>
            <a:r>
              <a:rPr lang="en-US" dirty="0" smtClean="0">
                <a:solidFill>
                  <a:schemeClr val="bg1"/>
                </a:solidFill>
              </a:rPr>
              <a:t>Keep </a:t>
            </a:r>
            <a:r>
              <a:rPr lang="en-US" dirty="0">
                <a:solidFill>
                  <a:schemeClr val="bg1"/>
                </a:solidFill>
              </a:rPr>
              <a:t>out of reach of </a:t>
            </a:r>
            <a:r>
              <a:rPr lang="en-US" dirty="0" smtClean="0">
                <a:solidFill>
                  <a:schemeClr val="bg1"/>
                </a:solidFill>
              </a:rPr>
              <a:t>children.</a:t>
            </a:r>
          </a:p>
          <a:p>
            <a:r>
              <a:rPr lang="en-US" dirty="0" smtClean="0">
                <a:solidFill>
                  <a:schemeClr val="bg1"/>
                </a:solidFill>
              </a:rPr>
              <a:t>Avoid </a:t>
            </a:r>
            <a:r>
              <a:rPr lang="en-US" dirty="0">
                <a:solidFill>
                  <a:schemeClr val="bg1"/>
                </a:solidFill>
              </a:rPr>
              <a:t>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69680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28811" cy="1532586"/>
          </a:xfrm>
        </p:spPr>
        <p:txBody>
          <a:bodyPr/>
          <a:lstStyle/>
          <a:p>
            <a:r>
              <a:rPr lang="en-US" dirty="0" smtClean="0">
                <a:solidFill>
                  <a:srgbClr val="FF0000"/>
                </a:solidFill>
              </a:rPr>
              <a:t>BIO- WHITE FACE SCRUB</a:t>
            </a:r>
            <a:endParaRPr lang="en-US"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5215079" y="160986"/>
            <a:ext cx="2356582" cy="6697014"/>
          </a:xfrm>
          <a:prstGeom prst="rect">
            <a:avLst/>
          </a:prstGeom>
        </p:spPr>
      </p:pic>
      <p:sp>
        <p:nvSpPr>
          <p:cNvPr id="6" name="Content Placeholder 2"/>
          <p:cNvSpPr txBox="1">
            <a:spLocks/>
          </p:cNvSpPr>
          <p:nvPr/>
        </p:nvSpPr>
        <p:spPr>
          <a:xfrm>
            <a:off x="8435663" y="1"/>
            <a:ext cx="3666186" cy="27689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Aqua, Perfume, Glycerin, Vitamin E, Vitamin B5, </a:t>
            </a:r>
            <a:r>
              <a:rPr lang="en-US" dirty="0" err="1" smtClean="0">
                <a:solidFill>
                  <a:schemeClr val="bg1"/>
                </a:solidFill>
              </a:rPr>
              <a:t>Kesar</a:t>
            </a:r>
            <a:r>
              <a:rPr lang="en-US" dirty="0" smtClean="0">
                <a:solidFill>
                  <a:schemeClr val="bg1"/>
                </a:solidFill>
              </a:rPr>
              <a:t> Extract, </a:t>
            </a:r>
            <a:r>
              <a:rPr lang="en-US" dirty="0" err="1" smtClean="0">
                <a:solidFill>
                  <a:schemeClr val="bg1"/>
                </a:solidFill>
              </a:rPr>
              <a:t>Cetyl</a:t>
            </a:r>
            <a:r>
              <a:rPr lang="en-US" dirty="0" smtClean="0">
                <a:solidFill>
                  <a:schemeClr val="bg1"/>
                </a:solidFill>
              </a:rPr>
              <a:t> alcohol, Wheat </a:t>
            </a:r>
            <a:r>
              <a:rPr lang="en-US" dirty="0">
                <a:solidFill>
                  <a:schemeClr val="bg1"/>
                </a:solidFill>
              </a:rPr>
              <a:t>germ </a:t>
            </a:r>
            <a:r>
              <a:rPr lang="en-US" dirty="0" smtClean="0">
                <a:solidFill>
                  <a:schemeClr val="bg1"/>
                </a:solidFill>
              </a:rPr>
              <a:t>oil, </a:t>
            </a:r>
            <a:r>
              <a:rPr lang="en-US" dirty="0" err="1" smtClean="0">
                <a:solidFill>
                  <a:schemeClr val="bg1"/>
                </a:solidFill>
              </a:rPr>
              <a:t>Polysorbate</a:t>
            </a:r>
            <a:r>
              <a:rPr lang="en-US" dirty="0" smtClean="0">
                <a:solidFill>
                  <a:schemeClr val="bg1"/>
                </a:solidFill>
              </a:rPr>
              <a:t> 20, Carrot </a:t>
            </a:r>
            <a:r>
              <a:rPr lang="en-US" dirty="0">
                <a:solidFill>
                  <a:schemeClr val="bg1"/>
                </a:solidFill>
              </a:rPr>
              <a:t>seed </a:t>
            </a:r>
            <a:r>
              <a:rPr lang="en-US" dirty="0" smtClean="0">
                <a:solidFill>
                  <a:schemeClr val="bg1"/>
                </a:solidFill>
              </a:rPr>
              <a:t>oil, etc.</a:t>
            </a:r>
            <a:endParaRPr lang="en-US" dirty="0">
              <a:solidFill>
                <a:schemeClr val="bg1"/>
              </a:solidFill>
            </a:endParaRPr>
          </a:p>
          <a:p>
            <a:pPr marL="0" indent="0">
              <a:buNone/>
            </a:pPr>
            <a:endParaRPr lang="en-US" dirty="0" smtClean="0">
              <a:solidFill>
                <a:schemeClr val="bg1"/>
              </a:solidFill>
            </a:endParaRPr>
          </a:p>
        </p:txBody>
      </p:sp>
      <p:sp>
        <p:nvSpPr>
          <p:cNvPr id="7"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High quality range.</a:t>
            </a:r>
          </a:p>
          <a:p>
            <a:pPr algn="l">
              <a:lnSpc>
                <a:spcPct val="80000"/>
              </a:lnSpc>
              <a:spcBef>
                <a:spcPts val="300"/>
              </a:spcBef>
              <a:buSzPct val="100000"/>
              <a:defRPr sz="1600" b="0"/>
            </a:pPr>
            <a:r>
              <a:rPr lang="en-US" sz="2000" dirty="0">
                <a:solidFill>
                  <a:schemeClr val="bg1"/>
                </a:solidFill>
              </a:rPr>
              <a:t>Ideal for all skin </a:t>
            </a:r>
            <a:r>
              <a:rPr lang="en-US" sz="2000" dirty="0" smtClean="0">
                <a:solidFill>
                  <a:schemeClr val="bg1"/>
                </a:solidFill>
              </a:rPr>
              <a:t>types.</a:t>
            </a:r>
          </a:p>
          <a:p>
            <a:pPr algn="l">
              <a:lnSpc>
                <a:spcPct val="80000"/>
              </a:lnSpc>
              <a:spcBef>
                <a:spcPts val="300"/>
              </a:spcBef>
              <a:buSzPct val="100000"/>
              <a:defRPr sz="1600" b="0"/>
            </a:pPr>
            <a:endParaRPr lang="en-US" sz="2000" dirty="0" smtClean="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smtClean="0">
                <a:solidFill>
                  <a:schemeClr val="bg1"/>
                </a:solidFill>
              </a:rPr>
              <a:t>Orien’s</a:t>
            </a:r>
            <a:r>
              <a:rPr lang="en-US" sz="2000" dirty="0" smtClean="0">
                <a:solidFill>
                  <a:schemeClr val="bg1"/>
                </a:solidFill>
              </a:rPr>
              <a:t> </a:t>
            </a:r>
            <a:r>
              <a:rPr lang="en-US" sz="2000" dirty="0">
                <a:solidFill>
                  <a:schemeClr val="bg1"/>
                </a:solidFill>
              </a:rPr>
              <a:t>Bio-White Face Scrub which is enriched with Wheat germ oil, Carrot seed oil, </a:t>
            </a:r>
            <a:r>
              <a:rPr lang="en-US" sz="2000" dirty="0" err="1">
                <a:solidFill>
                  <a:schemeClr val="bg1"/>
                </a:solidFill>
              </a:rPr>
              <a:t>Kesar</a:t>
            </a:r>
            <a:r>
              <a:rPr lang="en-US" sz="2000" dirty="0">
                <a:solidFill>
                  <a:schemeClr val="bg1"/>
                </a:solidFill>
              </a:rPr>
              <a:t> extract, Vitamin E and B5 and is 100 % soap free, </a:t>
            </a:r>
            <a:r>
              <a:rPr lang="en-US" sz="2000" dirty="0" err="1">
                <a:solidFill>
                  <a:schemeClr val="bg1"/>
                </a:solidFill>
              </a:rPr>
              <a:t>sulphate</a:t>
            </a:r>
            <a:r>
              <a:rPr lang="en-US" sz="2000" dirty="0">
                <a:solidFill>
                  <a:schemeClr val="bg1"/>
                </a:solidFill>
              </a:rPr>
              <a:t> free, phthalates free and </a:t>
            </a:r>
            <a:r>
              <a:rPr lang="en-US" sz="2000" dirty="0" err="1">
                <a:solidFill>
                  <a:schemeClr val="bg1"/>
                </a:solidFill>
              </a:rPr>
              <a:t>paraben</a:t>
            </a:r>
            <a:r>
              <a:rPr lang="en-US" sz="2000" dirty="0">
                <a:solidFill>
                  <a:schemeClr val="bg1"/>
                </a:solidFill>
              </a:rPr>
              <a:t> free which reduces skin imperfections by exfoliating and refining skin to allow for a more youthful glow. </a:t>
            </a:r>
            <a:endParaRPr lang="en-US" sz="2000" dirty="0" smtClean="0">
              <a:solidFill>
                <a:schemeClr val="bg1"/>
              </a:solidFill>
            </a:endParaRP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Carrot seed oil and Wheat germ oil removes dead skin cells and black heads smoothly to reveal softer skin and also acts as anti ageing</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Kesar</a:t>
            </a:r>
            <a:r>
              <a:rPr lang="en-US" sz="2000" dirty="0">
                <a:solidFill>
                  <a:schemeClr val="bg1"/>
                </a:solidFill>
              </a:rPr>
              <a:t> Extract gives glow with lightening and brightening properties.</a:t>
            </a:r>
          </a:p>
          <a:p>
            <a:pPr algn="l">
              <a:lnSpc>
                <a:spcPct val="80000"/>
              </a:lnSpc>
              <a:spcBef>
                <a:spcPts val="300"/>
              </a:spcBef>
              <a:buSzPct val="100000"/>
              <a:defRPr sz="1600" b="0"/>
            </a:pPr>
            <a:endParaRPr lang="en-US" sz="2000" dirty="0" smtClean="0">
              <a:solidFill>
                <a:srgbClr val="FFC000"/>
              </a:solidFill>
            </a:endParaRPr>
          </a:p>
        </p:txBody>
      </p:sp>
      <p:sp>
        <p:nvSpPr>
          <p:cNvPr id="8"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a:solidFill>
                  <a:schemeClr val="bg1"/>
                </a:solidFill>
              </a:rPr>
              <a:t>Store in cool and dry place.</a:t>
            </a:r>
          </a:p>
          <a:p>
            <a:r>
              <a:rPr lang="en-US" dirty="0">
                <a:solidFill>
                  <a:schemeClr val="bg1"/>
                </a:solidFill>
              </a:rPr>
              <a:t>Keep out of reach of children.</a:t>
            </a:r>
          </a:p>
          <a:p>
            <a:r>
              <a:rPr lang="en-US" dirty="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35409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40" y="103363"/>
            <a:ext cx="9905998" cy="1478570"/>
          </a:xfrm>
        </p:spPr>
        <p:txBody>
          <a:bodyPr/>
          <a:lstStyle/>
          <a:p>
            <a:r>
              <a:rPr lang="en-US" dirty="0" smtClean="0">
                <a:solidFill>
                  <a:srgbClr val="FF0000"/>
                </a:solidFill>
              </a:rPr>
              <a:t>About us:</a:t>
            </a:r>
            <a:endParaRPr lang="en-US" dirty="0">
              <a:solidFill>
                <a:srgbClr val="FF0000"/>
              </a:solidFill>
            </a:endParaRPr>
          </a:p>
        </p:txBody>
      </p:sp>
      <p:sp>
        <p:nvSpPr>
          <p:cNvPr id="3" name="Content Placeholder 2"/>
          <p:cNvSpPr>
            <a:spLocks noGrp="1"/>
          </p:cNvSpPr>
          <p:nvPr>
            <p:ph idx="1"/>
          </p:nvPr>
        </p:nvSpPr>
        <p:spPr>
          <a:xfrm>
            <a:off x="108440" y="1581933"/>
            <a:ext cx="12083560" cy="4608513"/>
          </a:xfrm>
        </p:spPr>
        <p:txBody>
          <a:bodyPr>
            <a:normAutofit lnSpcReduction="10000"/>
          </a:bodyPr>
          <a:lstStyle/>
          <a:p>
            <a:r>
              <a:rPr lang="en-US" dirty="0" smtClean="0">
                <a:solidFill>
                  <a:schemeClr val="bg1"/>
                </a:solidFill>
              </a:rPr>
              <a:t>Licensed Company under Nepal Direct Selling Act</a:t>
            </a:r>
          </a:p>
          <a:p>
            <a:r>
              <a:rPr lang="en-US" dirty="0" smtClean="0">
                <a:solidFill>
                  <a:schemeClr val="bg1"/>
                </a:solidFill>
              </a:rPr>
              <a:t>Member of Nepal Direct Selling Association (NDSA)</a:t>
            </a:r>
          </a:p>
          <a:p>
            <a:r>
              <a:rPr lang="en-US" dirty="0" smtClean="0">
                <a:solidFill>
                  <a:schemeClr val="bg1"/>
                </a:solidFill>
              </a:rPr>
              <a:t>Head Office located at Capital City ( </a:t>
            </a:r>
            <a:r>
              <a:rPr lang="en-US" dirty="0" err="1" smtClean="0">
                <a:solidFill>
                  <a:schemeClr val="bg1"/>
                </a:solidFill>
              </a:rPr>
              <a:t>Balaju</a:t>
            </a:r>
            <a:r>
              <a:rPr lang="en-US" dirty="0" smtClean="0">
                <a:solidFill>
                  <a:schemeClr val="bg1"/>
                </a:solidFill>
              </a:rPr>
              <a:t>, </a:t>
            </a:r>
            <a:r>
              <a:rPr lang="en-US" dirty="0" err="1" smtClean="0">
                <a:solidFill>
                  <a:schemeClr val="bg1"/>
                </a:solidFill>
              </a:rPr>
              <a:t>Kathamandu</a:t>
            </a:r>
            <a:r>
              <a:rPr lang="en-US" dirty="0" smtClean="0">
                <a:solidFill>
                  <a:schemeClr val="bg1"/>
                </a:solidFill>
              </a:rPr>
              <a:t>)</a:t>
            </a:r>
          </a:p>
          <a:p>
            <a:r>
              <a:rPr lang="en-US" dirty="0" smtClean="0">
                <a:solidFill>
                  <a:schemeClr val="bg1"/>
                </a:solidFill>
              </a:rPr>
              <a:t>We are always ready to welcome you at our branches located at various parts of Nepal. We are on the verse of expanding our Sales Counter on different prime location of Nepal. Please feel free to be updated through our </a:t>
            </a:r>
            <a:r>
              <a:rPr lang="en-US" dirty="0">
                <a:solidFill>
                  <a:schemeClr val="bg1"/>
                </a:solidFill>
              </a:rPr>
              <a:t>website https://globaloriensnepal.com/</a:t>
            </a:r>
            <a:endParaRPr lang="en-US" dirty="0" smtClean="0">
              <a:solidFill>
                <a:schemeClr val="bg1"/>
              </a:solidFill>
            </a:endParaRPr>
          </a:p>
          <a:p>
            <a:r>
              <a:rPr lang="en-US" dirty="0" smtClean="0">
                <a:solidFill>
                  <a:schemeClr val="bg1"/>
                </a:solidFill>
              </a:rPr>
              <a:t>Alliance with International Exporter Company </a:t>
            </a:r>
            <a:r>
              <a:rPr lang="en-US" dirty="0" err="1" smtClean="0">
                <a:solidFill>
                  <a:schemeClr val="bg1"/>
                </a:solidFill>
              </a:rPr>
              <a:t>Vijayani</a:t>
            </a:r>
            <a:r>
              <a:rPr lang="en-US" dirty="0" smtClean="0">
                <a:solidFill>
                  <a:schemeClr val="bg1"/>
                </a:solidFill>
              </a:rPr>
              <a:t> </a:t>
            </a:r>
            <a:r>
              <a:rPr lang="en-US" dirty="0" err="1" smtClean="0">
                <a:solidFill>
                  <a:schemeClr val="bg1"/>
                </a:solidFill>
              </a:rPr>
              <a:t>Nutraceutical</a:t>
            </a:r>
            <a:r>
              <a:rPr lang="en-US" dirty="0" smtClean="0">
                <a:solidFill>
                  <a:schemeClr val="bg1"/>
                </a:solidFill>
              </a:rPr>
              <a:t> (Based on Chennai) for </a:t>
            </a:r>
            <a:r>
              <a:rPr lang="en-US" dirty="0" err="1" smtClean="0">
                <a:solidFill>
                  <a:schemeClr val="bg1"/>
                </a:solidFill>
              </a:rPr>
              <a:t>nutraceuticals</a:t>
            </a:r>
            <a:r>
              <a:rPr lang="en-US" dirty="0" smtClean="0">
                <a:solidFill>
                  <a:schemeClr val="bg1"/>
                </a:solidFill>
              </a:rPr>
              <a:t> products and local renowned herbal companies for cosmetic products.</a:t>
            </a:r>
          </a:p>
          <a:p>
            <a:r>
              <a:rPr lang="en-US" dirty="0" smtClean="0">
                <a:solidFill>
                  <a:schemeClr val="bg1"/>
                </a:solidFill>
              </a:rPr>
              <a:t>Self manufacturing unit equipped with modern scientific R&amp;D team.</a:t>
            </a:r>
          </a:p>
        </p:txBody>
      </p:sp>
      <p:pic>
        <p:nvPicPr>
          <p:cNvPr id="4" name="Picture 3"/>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547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60897" cy="1558344"/>
          </a:xfrm>
        </p:spPr>
        <p:txBody>
          <a:bodyPr/>
          <a:lstStyle/>
          <a:p>
            <a:r>
              <a:rPr lang="en-US" dirty="0" err="1" smtClean="0">
                <a:solidFill>
                  <a:srgbClr val="FF0000"/>
                </a:solidFill>
              </a:rPr>
              <a:t>Ori</a:t>
            </a:r>
            <a:r>
              <a:rPr lang="en-US" dirty="0" smtClean="0">
                <a:solidFill>
                  <a:srgbClr val="FF0000"/>
                </a:solidFill>
              </a:rPr>
              <a:t>- </a:t>
            </a:r>
            <a:r>
              <a:rPr lang="en-US" dirty="0" err="1" smtClean="0">
                <a:solidFill>
                  <a:srgbClr val="FF0000"/>
                </a:solidFill>
              </a:rPr>
              <a:t>Antifrizz</a:t>
            </a:r>
            <a:r>
              <a:rPr lang="en-US" dirty="0" smtClean="0">
                <a:solidFill>
                  <a:srgbClr val="FF0000"/>
                </a:solidFill>
              </a:rPr>
              <a:t> 2 step shampoo</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0295" y="150230"/>
            <a:ext cx="3227707" cy="5271776"/>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err="1" smtClean="0">
                <a:solidFill>
                  <a:schemeClr val="bg1"/>
                </a:solidFill>
              </a:rPr>
              <a:t>Amala</a:t>
            </a:r>
            <a:r>
              <a:rPr lang="en-US" dirty="0" smtClean="0">
                <a:solidFill>
                  <a:schemeClr val="bg1"/>
                </a:solidFill>
              </a:rPr>
              <a:t>, Perfume, </a:t>
            </a:r>
            <a:r>
              <a:rPr lang="en-US" dirty="0" err="1" smtClean="0">
                <a:solidFill>
                  <a:schemeClr val="bg1"/>
                </a:solidFill>
              </a:rPr>
              <a:t>Sikakai</a:t>
            </a:r>
            <a:r>
              <a:rPr lang="en-US" dirty="0" smtClean="0">
                <a:solidFill>
                  <a:schemeClr val="bg1"/>
                </a:solidFill>
              </a:rPr>
              <a:t>, Glycerin, Olive oil, </a:t>
            </a:r>
            <a:r>
              <a:rPr lang="en-US" dirty="0" err="1" smtClean="0">
                <a:solidFill>
                  <a:schemeClr val="bg1"/>
                </a:solidFill>
              </a:rPr>
              <a:t>Argan</a:t>
            </a:r>
            <a:r>
              <a:rPr lang="en-US" dirty="0" smtClean="0">
                <a:solidFill>
                  <a:schemeClr val="bg1"/>
                </a:solidFill>
              </a:rPr>
              <a:t> oil, Citric acid, </a:t>
            </a:r>
            <a:r>
              <a:rPr lang="en-US" dirty="0" err="1" smtClean="0">
                <a:solidFill>
                  <a:schemeClr val="bg1"/>
                </a:solidFill>
              </a:rPr>
              <a:t>Sarcosinate</a:t>
            </a:r>
            <a:r>
              <a:rPr lang="en-US" dirty="0" smtClean="0">
                <a:solidFill>
                  <a:schemeClr val="bg1"/>
                </a:solidFill>
              </a:rPr>
              <a:t>, </a:t>
            </a:r>
            <a:r>
              <a:rPr lang="en-US" dirty="0" err="1" smtClean="0">
                <a:solidFill>
                  <a:schemeClr val="bg1"/>
                </a:solidFill>
              </a:rPr>
              <a:t>Proteol</a:t>
            </a:r>
            <a:r>
              <a:rPr lang="en-US" dirty="0" smtClean="0">
                <a:solidFill>
                  <a:schemeClr val="bg1"/>
                </a:solidFill>
              </a:rPr>
              <a:t> APL, D-</a:t>
            </a:r>
            <a:r>
              <a:rPr lang="en-US" dirty="0" err="1" smtClean="0">
                <a:solidFill>
                  <a:schemeClr val="bg1"/>
                </a:solidFill>
              </a:rPr>
              <a:t>Panthenol</a:t>
            </a:r>
            <a:r>
              <a:rPr lang="en-US" dirty="0">
                <a:solidFill>
                  <a:schemeClr val="bg1"/>
                </a:solidFill>
              </a:rPr>
              <a:t>, </a:t>
            </a:r>
            <a:r>
              <a:rPr lang="en-US" dirty="0" err="1" smtClean="0">
                <a:solidFill>
                  <a:schemeClr val="bg1"/>
                </a:solidFill>
              </a:rPr>
              <a:t>Niacinamide</a:t>
            </a:r>
            <a:r>
              <a:rPr lang="en-US" dirty="0" smtClean="0">
                <a:solidFill>
                  <a:schemeClr val="bg1"/>
                </a:solidFill>
              </a:rPr>
              <a:t>, </a:t>
            </a:r>
            <a:r>
              <a:rPr lang="en-US" dirty="0" err="1" smtClean="0">
                <a:solidFill>
                  <a:schemeClr val="bg1"/>
                </a:solidFill>
              </a:rPr>
              <a:t>Thuja</a:t>
            </a:r>
            <a:r>
              <a:rPr lang="en-US" dirty="0" smtClean="0">
                <a:solidFill>
                  <a:schemeClr val="bg1"/>
                </a:solidFill>
              </a:rPr>
              <a:t> Extract, </a:t>
            </a:r>
            <a:r>
              <a:rPr lang="en-US" dirty="0" err="1" smtClean="0">
                <a:solidFill>
                  <a:schemeClr val="bg1"/>
                </a:solidFill>
              </a:rPr>
              <a:t>Provitamin</a:t>
            </a:r>
            <a:r>
              <a:rPr lang="en-US" dirty="0" smtClean="0">
                <a:solidFill>
                  <a:schemeClr val="bg1"/>
                </a:solidFill>
              </a:rPr>
              <a:t> </a:t>
            </a:r>
            <a:r>
              <a:rPr lang="en-US" dirty="0">
                <a:solidFill>
                  <a:schemeClr val="bg1"/>
                </a:solidFill>
              </a:rPr>
              <a:t>B5</a:t>
            </a:r>
            <a:endParaRPr lang="en-US" dirty="0" smtClean="0">
              <a:solidFill>
                <a:schemeClr val="bg1"/>
              </a:solidFill>
            </a:endParaRP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High quality range.</a:t>
            </a:r>
          </a:p>
          <a:p>
            <a:pPr algn="l">
              <a:lnSpc>
                <a:spcPct val="80000"/>
              </a:lnSpc>
              <a:spcBef>
                <a:spcPts val="300"/>
              </a:spcBef>
              <a:buSzPct val="100000"/>
              <a:defRPr sz="1600" b="0"/>
            </a:pPr>
            <a:r>
              <a:rPr lang="en-US" sz="2000" dirty="0">
                <a:solidFill>
                  <a:schemeClr val="bg1"/>
                </a:solidFill>
              </a:rPr>
              <a:t>Ideal for all skin </a:t>
            </a:r>
            <a:r>
              <a:rPr lang="en-US" sz="2000" dirty="0" smtClean="0">
                <a:solidFill>
                  <a:schemeClr val="bg1"/>
                </a:solidFill>
              </a:rPr>
              <a:t>types.</a:t>
            </a:r>
          </a:p>
          <a:p>
            <a:pPr algn="l">
              <a:lnSpc>
                <a:spcPct val="80000"/>
              </a:lnSpc>
              <a:spcBef>
                <a:spcPts val="300"/>
              </a:spcBef>
              <a:buSzPct val="100000"/>
              <a:defRPr sz="1600" b="0"/>
            </a:pPr>
            <a:endParaRPr lang="en-US" sz="2000" dirty="0" smtClean="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smtClean="0">
                <a:solidFill>
                  <a:schemeClr val="bg1"/>
                </a:solidFill>
              </a:rPr>
              <a:t>Ori</a:t>
            </a:r>
            <a:r>
              <a:rPr lang="en-US" sz="2000" dirty="0" smtClean="0">
                <a:solidFill>
                  <a:schemeClr val="bg1"/>
                </a:solidFill>
              </a:rPr>
              <a:t>- </a:t>
            </a:r>
            <a:r>
              <a:rPr lang="en-US" sz="2000" dirty="0">
                <a:solidFill>
                  <a:schemeClr val="bg1"/>
                </a:solidFill>
              </a:rPr>
              <a:t>ANTIFRIZZ two-step shampoo is non-drying, soothing, conditioning and instant anti-frizz therapy free from SLS, SLES, Phthalates and </a:t>
            </a:r>
            <a:r>
              <a:rPr lang="en-US" sz="2000" dirty="0" err="1">
                <a:solidFill>
                  <a:schemeClr val="bg1"/>
                </a:solidFill>
              </a:rPr>
              <a:t>paraben</a:t>
            </a:r>
            <a:r>
              <a:rPr lang="en-US" sz="2000" dirty="0" smtClean="0">
                <a:solidFill>
                  <a:schemeClr val="bg1"/>
                </a:solidFill>
              </a:rPr>
              <a:t>.</a:t>
            </a:r>
          </a:p>
          <a:p>
            <a:pPr algn="l">
              <a:lnSpc>
                <a:spcPct val="80000"/>
              </a:lnSpc>
              <a:spcBef>
                <a:spcPts val="300"/>
              </a:spcBef>
              <a:buSzPct val="100000"/>
              <a:defRPr sz="1600" b="0"/>
            </a:pPr>
            <a:r>
              <a:rPr lang="en-US" sz="2000" dirty="0" smtClean="0">
                <a:solidFill>
                  <a:schemeClr val="bg1"/>
                </a:solidFill>
              </a:rPr>
              <a:t> </a:t>
            </a: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Thuja</a:t>
            </a:r>
            <a:r>
              <a:rPr lang="en-US" sz="2000" dirty="0">
                <a:solidFill>
                  <a:schemeClr val="bg1"/>
                </a:solidFill>
              </a:rPr>
              <a:t> Extract which is ideal moiety address hair loss and promotes the hair growth.  Organic Shea Butter and Pro vitamin B5 moisturizes and Nourishes hair which ensures suppleness, flexibility and strength</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Amala</a:t>
            </a:r>
            <a:r>
              <a:rPr lang="en-US" sz="2000" dirty="0">
                <a:solidFill>
                  <a:schemeClr val="bg1"/>
                </a:solidFill>
              </a:rPr>
              <a:t> Build collagen to strength the hair.</a:t>
            </a:r>
          </a:p>
          <a:p>
            <a:pPr algn="l">
              <a:lnSpc>
                <a:spcPct val="80000"/>
              </a:lnSpc>
              <a:spcBef>
                <a:spcPts val="300"/>
              </a:spcBef>
              <a:buSzPct val="100000"/>
              <a:defRPr sz="1600" b="0"/>
            </a:pPr>
            <a:endParaRPr lang="en-US" sz="2000" dirty="0" smtClean="0">
              <a:solidFill>
                <a:srgbClr val="FFC000"/>
              </a:solidFill>
            </a:endParaRPr>
          </a:p>
        </p:txBody>
      </p:sp>
      <p:sp>
        <p:nvSpPr>
          <p:cNvPr id="7"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410472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45476" cy="1300766"/>
          </a:xfrm>
        </p:spPr>
        <p:txBody>
          <a:bodyPr/>
          <a:lstStyle/>
          <a:p>
            <a:r>
              <a:rPr lang="en-US" dirty="0" err="1" smtClean="0">
                <a:solidFill>
                  <a:srgbClr val="FF0000"/>
                </a:solidFill>
              </a:rPr>
              <a:t>Ori</a:t>
            </a:r>
            <a:r>
              <a:rPr lang="en-US" dirty="0" smtClean="0">
                <a:solidFill>
                  <a:srgbClr val="FF0000"/>
                </a:solidFill>
              </a:rPr>
              <a:t>- dent toothpaste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3246" y="141669"/>
            <a:ext cx="3041503" cy="6716331"/>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Basil, </a:t>
            </a:r>
            <a:r>
              <a:rPr lang="en-US" dirty="0" err="1" smtClean="0">
                <a:solidFill>
                  <a:schemeClr val="bg1"/>
                </a:solidFill>
              </a:rPr>
              <a:t>Neem</a:t>
            </a:r>
            <a:r>
              <a:rPr lang="en-US" dirty="0" smtClean="0">
                <a:solidFill>
                  <a:schemeClr val="bg1"/>
                </a:solidFill>
              </a:rPr>
              <a:t>, Fennel, Clove oil, Gel Base, Cinnamon, Camphor oil, </a:t>
            </a:r>
            <a:r>
              <a:rPr lang="en-US" dirty="0" err="1" smtClean="0">
                <a:solidFill>
                  <a:schemeClr val="bg1"/>
                </a:solidFill>
              </a:rPr>
              <a:t>Babool</a:t>
            </a:r>
            <a:r>
              <a:rPr lang="en-US" dirty="0" smtClean="0">
                <a:solidFill>
                  <a:schemeClr val="bg1"/>
                </a:solidFill>
              </a:rPr>
              <a:t> extract, Peppermint oil, </a:t>
            </a:r>
            <a:r>
              <a:rPr lang="en-US" dirty="0" err="1" smtClean="0">
                <a:solidFill>
                  <a:schemeClr val="bg1"/>
                </a:solidFill>
              </a:rPr>
              <a:t>Bajradanti</a:t>
            </a:r>
            <a:r>
              <a:rPr lang="en-US" dirty="0" smtClean="0">
                <a:solidFill>
                  <a:schemeClr val="bg1"/>
                </a:solidFill>
              </a:rPr>
              <a:t> </a:t>
            </a:r>
            <a:r>
              <a:rPr lang="en-US" dirty="0">
                <a:solidFill>
                  <a:schemeClr val="bg1"/>
                </a:solidFill>
              </a:rPr>
              <a:t>extract</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High quality range.</a:t>
            </a:r>
          </a:p>
          <a:p>
            <a:pPr algn="l">
              <a:lnSpc>
                <a:spcPct val="80000"/>
              </a:lnSpc>
              <a:spcBef>
                <a:spcPts val="300"/>
              </a:spcBef>
              <a:buSzPct val="100000"/>
              <a:defRPr sz="1600" b="0"/>
            </a:pPr>
            <a:r>
              <a:rPr lang="en-US" sz="2000" dirty="0">
                <a:solidFill>
                  <a:schemeClr val="bg1"/>
                </a:solidFill>
              </a:rPr>
              <a:t>ORI-DENT Toothpaste is 100 % Vegetarian Calcium free</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Triclosan</a:t>
            </a:r>
            <a:r>
              <a:rPr lang="en-US" sz="2000" dirty="0">
                <a:solidFill>
                  <a:schemeClr val="bg1"/>
                </a:solidFill>
              </a:rPr>
              <a:t> free toothpaste which is formulated with the blend of several herbal actives that makes teeth stronger, shiner and healthier gums</a:t>
            </a:r>
            <a:r>
              <a:rPr lang="en-US" sz="2000" dirty="0" smtClean="0">
                <a:solidFill>
                  <a:schemeClr val="bg1"/>
                </a:solidFill>
              </a:rPr>
              <a:t>.</a:t>
            </a:r>
          </a:p>
          <a:p>
            <a:pPr algn="l">
              <a:lnSpc>
                <a:spcPct val="80000"/>
              </a:lnSpc>
              <a:spcBef>
                <a:spcPts val="300"/>
              </a:spcBef>
              <a:buSzPct val="100000"/>
              <a:defRPr sz="1600" b="0"/>
            </a:pPr>
            <a:r>
              <a:rPr lang="en-US" sz="2000" dirty="0" smtClean="0">
                <a:solidFill>
                  <a:schemeClr val="bg1"/>
                </a:solidFill>
              </a:rPr>
              <a:t> </a:t>
            </a: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ORI-DENT Toothpaste fights germs in the mouth itself and stop germs from entering the body</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Unique formula created with numerous Ayurveda ingredients have gum care, freshness, gum massage, strengthening and anti-germ properties.</a:t>
            </a:r>
          </a:p>
          <a:p>
            <a:pPr algn="l">
              <a:lnSpc>
                <a:spcPct val="80000"/>
              </a:lnSpc>
              <a:spcBef>
                <a:spcPts val="300"/>
              </a:spcBef>
              <a:buSzPct val="100000"/>
              <a:defRPr sz="1600" b="0"/>
            </a:pPr>
            <a:endParaRPr lang="en-US" sz="2000" dirty="0" smtClean="0">
              <a:solidFill>
                <a:srgbClr val="FFC000"/>
              </a:solidFill>
            </a:endParaRPr>
          </a:p>
        </p:txBody>
      </p:sp>
      <p:sp>
        <p:nvSpPr>
          <p:cNvPr id="7"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11670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09870" cy="1210614"/>
          </a:xfrm>
        </p:spPr>
        <p:txBody>
          <a:bodyPr/>
          <a:lstStyle/>
          <a:p>
            <a:r>
              <a:rPr lang="en-US" dirty="0" err="1" smtClean="0">
                <a:solidFill>
                  <a:srgbClr val="FF0000"/>
                </a:solidFill>
              </a:rPr>
              <a:t>Ori</a:t>
            </a:r>
            <a:r>
              <a:rPr lang="en-US" dirty="0" smtClean="0">
                <a:solidFill>
                  <a:srgbClr val="FF0000"/>
                </a:solidFill>
              </a:rPr>
              <a:t>- smile toothpaste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8968" y="394930"/>
            <a:ext cx="3799268" cy="5567988"/>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Basil, Xylitol, Fennel</a:t>
            </a:r>
            <a:r>
              <a:rPr lang="en-US" dirty="0">
                <a:solidFill>
                  <a:schemeClr val="bg1"/>
                </a:solidFill>
              </a:rPr>
              <a:t>, </a:t>
            </a:r>
            <a:r>
              <a:rPr lang="en-US" dirty="0" smtClean="0">
                <a:solidFill>
                  <a:schemeClr val="bg1"/>
                </a:solidFill>
              </a:rPr>
              <a:t>Gel Base, Clove oil, Cinnamon, Camphor oil, Active fluoride, Peppermint oil, </a:t>
            </a:r>
            <a:r>
              <a:rPr lang="en-US" dirty="0" err="1" smtClean="0">
                <a:solidFill>
                  <a:schemeClr val="bg1"/>
                </a:solidFill>
              </a:rPr>
              <a:t>Bajradanti</a:t>
            </a:r>
            <a:r>
              <a:rPr lang="en-US" dirty="0" smtClean="0">
                <a:solidFill>
                  <a:schemeClr val="bg1"/>
                </a:solidFill>
              </a:rPr>
              <a:t> </a:t>
            </a:r>
            <a:r>
              <a:rPr lang="en-US" dirty="0">
                <a:solidFill>
                  <a:schemeClr val="bg1"/>
                </a:solidFill>
              </a:rPr>
              <a:t>extract</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High quality range.</a:t>
            </a:r>
          </a:p>
          <a:p>
            <a:pPr algn="l">
              <a:lnSpc>
                <a:spcPct val="80000"/>
              </a:lnSpc>
              <a:spcBef>
                <a:spcPts val="300"/>
              </a:spcBef>
              <a:buSzPct val="100000"/>
              <a:defRPr sz="1600" b="0"/>
            </a:pPr>
            <a:r>
              <a:rPr lang="en-US" sz="2000" dirty="0">
                <a:solidFill>
                  <a:schemeClr val="bg1"/>
                </a:solidFill>
              </a:rPr>
              <a:t>Children's Milk teeth have thinner enamel than permanent teeth, which makes it easier for plaque to harm the teeth and cause tooth decay</a:t>
            </a:r>
            <a:r>
              <a:rPr lang="en-US" sz="2000" dirty="0" smtClean="0">
                <a:solidFill>
                  <a:schemeClr val="bg1"/>
                </a:solidFill>
              </a:rPr>
              <a:t>.</a:t>
            </a:r>
          </a:p>
          <a:p>
            <a:pPr algn="l">
              <a:lnSpc>
                <a:spcPct val="80000"/>
              </a:lnSpc>
              <a:spcBef>
                <a:spcPts val="300"/>
              </a:spcBef>
              <a:buSzPct val="100000"/>
              <a:defRPr sz="1600" b="0"/>
            </a:pPr>
            <a:r>
              <a:rPr lang="en-US" sz="2000" dirty="0" smtClean="0">
                <a:solidFill>
                  <a:schemeClr val="bg1"/>
                </a:solidFill>
              </a:rPr>
              <a:t> </a:t>
            </a: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Ori</a:t>
            </a:r>
            <a:r>
              <a:rPr lang="en-US" sz="2000" dirty="0">
                <a:solidFill>
                  <a:schemeClr val="bg1"/>
                </a:solidFill>
              </a:rPr>
              <a:t> Smile is calcium free children fluoridated toothpaste which has less fluoride which help kids from getting too much of it preventing fluorosis</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It contains xylitol, a natural ingredient that enhances the fluoride action of cavity prevention by helping to prevent the growth of plaque. At the same time it helps to strengthen the enamel layer of teeth.</a:t>
            </a:r>
          </a:p>
          <a:p>
            <a:pPr algn="l">
              <a:lnSpc>
                <a:spcPct val="80000"/>
              </a:lnSpc>
              <a:spcBef>
                <a:spcPts val="300"/>
              </a:spcBef>
              <a:buSzPct val="100000"/>
              <a:defRPr sz="1600" b="0"/>
            </a:pPr>
            <a:endParaRPr lang="en-US" sz="2000" dirty="0" smtClean="0">
              <a:solidFill>
                <a:srgbClr val="FFC000"/>
              </a:solidFill>
            </a:endParaRPr>
          </a:p>
        </p:txBody>
      </p:sp>
      <p:sp>
        <p:nvSpPr>
          <p:cNvPr id="7"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174921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94727" cy="1416676"/>
          </a:xfrm>
        </p:spPr>
        <p:txBody>
          <a:bodyPr>
            <a:normAutofit/>
          </a:bodyPr>
          <a:lstStyle/>
          <a:p>
            <a:r>
              <a:rPr lang="en-US" dirty="0" smtClean="0">
                <a:solidFill>
                  <a:schemeClr val="accent6">
                    <a:lumMod val="50000"/>
                  </a:schemeClr>
                </a:solidFill>
              </a:rPr>
              <a:t>Cosmetic products</a:t>
            </a:r>
            <a:br>
              <a:rPr lang="en-US" dirty="0" smtClean="0">
                <a:solidFill>
                  <a:schemeClr val="accent6">
                    <a:lumMod val="50000"/>
                  </a:schemeClr>
                </a:solidFill>
              </a:rPr>
            </a:br>
            <a:r>
              <a:rPr lang="en-US" sz="2800" dirty="0" err="1" smtClean="0">
                <a:solidFill>
                  <a:srgbClr val="FF0000"/>
                </a:solidFill>
              </a:rPr>
              <a:t>Ultracare</a:t>
            </a:r>
            <a:r>
              <a:rPr lang="en-US" sz="2800" dirty="0" smtClean="0">
                <a:solidFill>
                  <a:srgbClr val="FF0000"/>
                </a:solidFill>
              </a:rPr>
              <a:t> sunshield</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2457" y="485082"/>
            <a:ext cx="3567147" cy="5503594"/>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a:solidFill>
                  <a:schemeClr val="bg1"/>
                </a:solidFill>
              </a:rPr>
              <a:t>Kiwi </a:t>
            </a:r>
            <a:r>
              <a:rPr lang="en-US" dirty="0" smtClean="0">
                <a:solidFill>
                  <a:schemeClr val="bg1"/>
                </a:solidFill>
              </a:rPr>
              <a:t>Extract, Avocado Extract, Mulberry Extract, Vitamin E, </a:t>
            </a:r>
            <a:r>
              <a:rPr lang="en-US" dirty="0" err="1" smtClean="0">
                <a:solidFill>
                  <a:schemeClr val="bg1"/>
                </a:solidFill>
              </a:rPr>
              <a:t>Suncad</a:t>
            </a:r>
            <a:r>
              <a:rPr lang="en-US" dirty="0" smtClean="0">
                <a:solidFill>
                  <a:schemeClr val="bg1"/>
                </a:solidFill>
              </a:rPr>
              <a:t>-D , Cream </a:t>
            </a:r>
            <a:r>
              <a:rPr lang="en-US" dirty="0">
                <a:solidFill>
                  <a:schemeClr val="bg1"/>
                </a:solidFill>
              </a:rPr>
              <a:t>Base</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2000" dirty="0" smtClean="0">
                <a:solidFill>
                  <a:srgbClr val="FFC000"/>
                </a:solidFill>
              </a:rPr>
              <a:t>PROPERTIES:</a:t>
            </a: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High quality range.</a:t>
            </a:r>
          </a:p>
          <a:p>
            <a:pPr algn="l">
              <a:lnSpc>
                <a:spcPct val="80000"/>
              </a:lnSpc>
              <a:spcBef>
                <a:spcPts val="300"/>
              </a:spcBef>
              <a:buSzPct val="100000"/>
              <a:defRPr sz="1600" b="0"/>
            </a:pPr>
            <a:r>
              <a:rPr lang="en-US" sz="2000" dirty="0">
                <a:solidFill>
                  <a:schemeClr val="bg1"/>
                </a:solidFill>
              </a:rPr>
              <a:t>Ideal for all skin types</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Ultra care sunshield is a unique 3 in 1 </a:t>
            </a:r>
            <a:r>
              <a:rPr lang="en-US" sz="2000" dirty="0" err="1">
                <a:solidFill>
                  <a:schemeClr val="bg1"/>
                </a:solidFill>
              </a:rPr>
              <a:t>paraben</a:t>
            </a:r>
            <a:r>
              <a:rPr lang="en-US" sz="2000" dirty="0">
                <a:solidFill>
                  <a:schemeClr val="bg1"/>
                </a:solidFill>
              </a:rPr>
              <a:t> free formula that provides broad spectrum of protection from UVA and UVB rays preventing tans while you step in the sun</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This Light weight formula is enriched with kiwi, Avocado and Mulberry extract which gradually lightens your skin tone and makes </a:t>
            </a:r>
            <a:r>
              <a:rPr lang="en-US" sz="2000" dirty="0" err="1">
                <a:solidFill>
                  <a:schemeClr val="bg1"/>
                </a:solidFill>
              </a:rPr>
              <a:t>complexation</a:t>
            </a:r>
            <a:r>
              <a:rPr lang="en-US" sz="2000" dirty="0">
                <a:solidFill>
                  <a:schemeClr val="bg1"/>
                </a:solidFill>
              </a:rPr>
              <a:t> brighter and gradually reduces fine lines and wrinkles due to ultraviolet ageing radiation ultimately giving matte and clear</a:t>
            </a:r>
          </a:p>
          <a:p>
            <a:pPr algn="l">
              <a:lnSpc>
                <a:spcPct val="80000"/>
              </a:lnSpc>
              <a:spcBef>
                <a:spcPts val="300"/>
              </a:spcBef>
              <a:buSzPct val="100000"/>
              <a:defRPr sz="1600" b="0"/>
            </a:pPr>
            <a:endParaRPr lang="en-US" sz="2000" dirty="0" smtClean="0">
              <a:solidFill>
                <a:srgbClr val="FFC000"/>
              </a:solidFill>
            </a:endParaRPr>
          </a:p>
        </p:txBody>
      </p:sp>
      <p:sp>
        <p:nvSpPr>
          <p:cNvPr id="7"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1332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387144" cy="1107583"/>
          </a:xfrm>
        </p:spPr>
        <p:txBody>
          <a:bodyPr/>
          <a:lstStyle/>
          <a:p>
            <a:r>
              <a:rPr lang="en-US" dirty="0" smtClean="0">
                <a:solidFill>
                  <a:srgbClr val="FF0000"/>
                </a:solidFill>
              </a:rPr>
              <a:t>Skin vita body lotion</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5009" y="0"/>
            <a:ext cx="3684895" cy="6466144"/>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Peptides, Oat meal, Mulberry Extract, Macadamia oil, Shea butter, UV fillers, Lotion </a:t>
            </a:r>
            <a:r>
              <a:rPr lang="en-US" dirty="0">
                <a:solidFill>
                  <a:schemeClr val="bg1"/>
                </a:solidFill>
              </a:rPr>
              <a:t>base</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4530866"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1800" dirty="0" smtClean="0">
                <a:solidFill>
                  <a:srgbClr val="FFC000"/>
                </a:solidFill>
              </a:rPr>
              <a:t>PROPERTIES:</a:t>
            </a: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High quality range.</a:t>
            </a:r>
          </a:p>
          <a:p>
            <a:pPr algn="l">
              <a:lnSpc>
                <a:spcPct val="80000"/>
              </a:lnSpc>
              <a:spcBef>
                <a:spcPts val="300"/>
              </a:spcBef>
              <a:buSzPct val="100000"/>
              <a:defRPr sz="1600" b="0"/>
            </a:pPr>
            <a:r>
              <a:rPr lang="en-US" sz="2000" dirty="0">
                <a:solidFill>
                  <a:schemeClr val="bg1"/>
                </a:solidFill>
              </a:rPr>
              <a:t>Ideal for all skin types</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Ori</a:t>
            </a:r>
            <a:r>
              <a:rPr lang="en-US" sz="2000" dirty="0">
                <a:solidFill>
                  <a:schemeClr val="bg1"/>
                </a:solidFill>
              </a:rPr>
              <a:t> Skin Vita  is a </a:t>
            </a:r>
            <a:r>
              <a:rPr lang="en-US" sz="2000" dirty="0" err="1">
                <a:solidFill>
                  <a:schemeClr val="bg1"/>
                </a:solidFill>
              </a:rPr>
              <a:t>paraben</a:t>
            </a:r>
            <a:r>
              <a:rPr lang="en-US" sz="2000" dirty="0">
                <a:solidFill>
                  <a:schemeClr val="bg1"/>
                </a:solidFill>
              </a:rPr>
              <a:t> free body lotion which is enriched with peptides, Oat meal, Mulberry Extract, Macadamia oil and Shea butter which has extremely hydrating effect maintaining the skin moisture balance</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marL="342900" indent="-342900" algn="l">
              <a:lnSpc>
                <a:spcPct val="80000"/>
              </a:lnSpc>
              <a:spcBef>
                <a:spcPts val="300"/>
              </a:spcBef>
              <a:buSzPct val="100000"/>
              <a:buFont typeface="Arial" panose="020B0604020202020204" pitchFamily="34" charset="0"/>
              <a:buChar char="•"/>
              <a:defRPr sz="1600" b="0"/>
            </a:pPr>
            <a:r>
              <a:rPr lang="en-US" sz="2000" dirty="0">
                <a:solidFill>
                  <a:schemeClr val="bg1"/>
                </a:solidFill>
              </a:rPr>
              <a:t>Mulberry has skin lightening properties which decreases dark spot and pigmentation. Shea butter used in this formulation soften and soothe our entire body.</a:t>
            </a:r>
            <a:endParaRPr lang="en-US" sz="2000" dirty="0" smtClean="0">
              <a:solidFill>
                <a:schemeClr val="bg1"/>
              </a:solidFill>
            </a:endParaRPr>
          </a:p>
        </p:txBody>
      </p:sp>
      <p:sp>
        <p:nvSpPr>
          <p:cNvPr id="7"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10944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27556" cy="1287555"/>
          </a:xfrm>
        </p:spPr>
        <p:txBody>
          <a:bodyPr/>
          <a:lstStyle/>
          <a:p>
            <a:r>
              <a:rPr lang="en-US" dirty="0" err="1" smtClean="0">
                <a:solidFill>
                  <a:srgbClr val="FF0000"/>
                </a:solidFill>
              </a:rPr>
              <a:t>Glowfest</a:t>
            </a:r>
            <a:r>
              <a:rPr lang="en-US" dirty="0" smtClean="0">
                <a:solidFill>
                  <a:srgbClr val="FF0000"/>
                </a:solidFill>
              </a:rPr>
              <a:t> day cream</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4562" y="360276"/>
            <a:ext cx="4163267" cy="4082935"/>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a:solidFill>
                  <a:schemeClr val="bg1"/>
                </a:solidFill>
              </a:rPr>
              <a:t>Hyaluronic </a:t>
            </a:r>
            <a:r>
              <a:rPr lang="en-US" dirty="0" smtClean="0">
                <a:solidFill>
                  <a:schemeClr val="bg1"/>
                </a:solidFill>
              </a:rPr>
              <a:t>acid, Green </a:t>
            </a:r>
            <a:r>
              <a:rPr lang="en-US" dirty="0">
                <a:solidFill>
                  <a:schemeClr val="bg1"/>
                </a:solidFill>
              </a:rPr>
              <a:t>tea </a:t>
            </a:r>
            <a:r>
              <a:rPr lang="en-US" dirty="0" smtClean="0">
                <a:solidFill>
                  <a:schemeClr val="bg1"/>
                </a:solidFill>
              </a:rPr>
              <a:t>extract, Avocado oil, Macadamia oil, Hydrolyzed collagen, Sesame oil, Cream </a:t>
            </a:r>
            <a:r>
              <a:rPr lang="en-US" dirty="0">
                <a:solidFill>
                  <a:schemeClr val="bg1"/>
                </a:solidFill>
              </a:rPr>
              <a:t>Base</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3771012"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1800" dirty="0" smtClean="0">
                <a:solidFill>
                  <a:srgbClr val="FFC000"/>
                </a:solidFill>
              </a:rPr>
              <a:t>PROPERTIES:</a:t>
            </a: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High quality range.</a:t>
            </a:r>
          </a:p>
          <a:p>
            <a:pPr algn="l">
              <a:lnSpc>
                <a:spcPct val="80000"/>
              </a:lnSpc>
              <a:spcBef>
                <a:spcPts val="300"/>
              </a:spcBef>
              <a:buSzPct val="100000"/>
              <a:defRPr sz="1600" b="0"/>
            </a:pPr>
            <a:r>
              <a:rPr lang="en-US" sz="1800" dirty="0">
                <a:solidFill>
                  <a:schemeClr val="bg1"/>
                </a:solidFill>
              </a:rPr>
              <a:t>Ideal for all skin types</a:t>
            </a:r>
            <a:r>
              <a:rPr lang="en-US" sz="1800" dirty="0" smtClean="0">
                <a:solidFill>
                  <a:schemeClr val="bg1"/>
                </a:solidFill>
              </a:rPr>
              <a:t>.</a:t>
            </a:r>
          </a:p>
          <a:p>
            <a:pPr algn="l">
              <a:lnSpc>
                <a:spcPct val="80000"/>
              </a:lnSpc>
              <a:spcBef>
                <a:spcPts val="300"/>
              </a:spcBef>
              <a:buSzPct val="100000"/>
              <a:defRPr sz="1600" b="0"/>
            </a:pP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err="1">
                <a:solidFill>
                  <a:schemeClr val="bg1"/>
                </a:solidFill>
              </a:rPr>
              <a:t>Orien’s</a:t>
            </a:r>
            <a:r>
              <a:rPr lang="en-US" sz="1800" dirty="0">
                <a:solidFill>
                  <a:schemeClr val="bg1"/>
                </a:solidFill>
              </a:rPr>
              <a:t> Anti-Ageing day cream is enriched with Green tea, Avocado oil, Sesame oil, Hyaluronic acid and hydrolyzed collagen which is 100% </a:t>
            </a:r>
            <a:r>
              <a:rPr lang="en-US" sz="1800" dirty="0" err="1">
                <a:solidFill>
                  <a:schemeClr val="bg1"/>
                </a:solidFill>
              </a:rPr>
              <a:t>paraben</a:t>
            </a:r>
            <a:r>
              <a:rPr lang="en-US" sz="1800" dirty="0">
                <a:solidFill>
                  <a:schemeClr val="bg1"/>
                </a:solidFill>
              </a:rPr>
              <a:t> free that gives you the perfect solution for younger looking skin. </a:t>
            </a:r>
            <a:endParaRPr lang="en-US" sz="1800" dirty="0" smtClean="0">
              <a:solidFill>
                <a:schemeClr val="bg1"/>
              </a:solidFill>
            </a:endParaRPr>
          </a:p>
          <a:p>
            <a:pPr algn="l">
              <a:lnSpc>
                <a:spcPct val="80000"/>
              </a:lnSpc>
              <a:spcBef>
                <a:spcPts val="300"/>
              </a:spcBef>
              <a:buSzPct val="100000"/>
              <a:defRPr sz="1600" b="0"/>
            </a:pP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The rich blend of this botanical extract reduces fine lines and wrinkles leaving skin soft, supple and moisturized</a:t>
            </a:r>
            <a:r>
              <a:rPr lang="en-US" sz="1800" dirty="0" smtClean="0">
                <a:solidFill>
                  <a:schemeClr val="bg1"/>
                </a:solidFill>
              </a:rPr>
              <a:t>.</a:t>
            </a:r>
          </a:p>
          <a:p>
            <a:pPr algn="l">
              <a:lnSpc>
                <a:spcPct val="80000"/>
              </a:lnSpc>
              <a:spcBef>
                <a:spcPts val="300"/>
              </a:spcBef>
              <a:buSzPct val="100000"/>
              <a:defRPr sz="1600" b="0"/>
            </a:pPr>
            <a:r>
              <a:rPr lang="en-US" sz="1800" dirty="0" smtClean="0">
                <a:solidFill>
                  <a:schemeClr val="bg1"/>
                </a:solidFill>
              </a:rPr>
              <a:t> </a:t>
            </a: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Hydrolyzed collagen stimulates collagen production</a:t>
            </a:r>
            <a:r>
              <a:rPr lang="en-US" sz="1800" dirty="0" smtClean="0">
                <a:solidFill>
                  <a:schemeClr val="bg1"/>
                </a:solidFill>
              </a:rPr>
              <a:t>.</a:t>
            </a:r>
          </a:p>
          <a:p>
            <a:pPr algn="l">
              <a:lnSpc>
                <a:spcPct val="80000"/>
              </a:lnSpc>
              <a:spcBef>
                <a:spcPts val="300"/>
              </a:spcBef>
              <a:buSzPct val="100000"/>
              <a:defRPr sz="1600" b="0"/>
            </a:pP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Green tea extract fights DNA damage from UV rays.</a:t>
            </a: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7" name="Content Placeholder 2"/>
          <p:cNvSpPr txBox="1">
            <a:spLocks/>
          </p:cNvSpPr>
          <p:nvPr/>
        </p:nvSpPr>
        <p:spPr>
          <a:xfrm>
            <a:off x="8330486" y="3509493"/>
            <a:ext cx="3666186" cy="33485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41121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799268" cy="1493949"/>
          </a:xfrm>
        </p:spPr>
        <p:txBody>
          <a:bodyPr/>
          <a:lstStyle/>
          <a:p>
            <a:r>
              <a:rPr lang="en-US" dirty="0" err="1" smtClean="0">
                <a:solidFill>
                  <a:srgbClr val="FF0000"/>
                </a:solidFill>
              </a:rPr>
              <a:t>Glowfest</a:t>
            </a:r>
            <a:r>
              <a:rPr lang="en-US" dirty="0" smtClean="0">
                <a:solidFill>
                  <a:srgbClr val="FF0000"/>
                </a:solidFill>
              </a:rPr>
              <a:t> night cream</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5223" y="0"/>
            <a:ext cx="3712862" cy="5014197"/>
          </a:xfrm>
        </p:spPr>
      </p:pic>
      <p:sp>
        <p:nvSpPr>
          <p:cNvPr id="5" name="Content Placeholder 2"/>
          <p:cNvSpPr txBox="1">
            <a:spLocks/>
          </p:cNvSpPr>
          <p:nvPr/>
        </p:nvSpPr>
        <p:spPr>
          <a:xfrm>
            <a:off x="8435663" y="1"/>
            <a:ext cx="3666186" cy="2768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a:solidFill>
                  <a:schemeClr val="bg1"/>
                </a:solidFill>
              </a:rPr>
              <a:t>Hyaluronic </a:t>
            </a:r>
            <a:r>
              <a:rPr lang="en-US" dirty="0" smtClean="0">
                <a:solidFill>
                  <a:schemeClr val="bg1"/>
                </a:solidFill>
              </a:rPr>
              <a:t>acid, Green </a:t>
            </a:r>
            <a:r>
              <a:rPr lang="en-US" dirty="0">
                <a:solidFill>
                  <a:schemeClr val="bg1"/>
                </a:solidFill>
              </a:rPr>
              <a:t>tea </a:t>
            </a:r>
            <a:r>
              <a:rPr lang="en-US" dirty="0" smtClean="0">
                <a:solidFill>
                  <a:schemeClr val="bg1"/>
                </a:solidFill>
              </a:rPr>
              <a:t>extract, Avocado oil, Macadamia oil, Hydrolyzed collagen, Sesame oil, Cream </a:t>
            </a:r>
            <a:r>
              <a:rPr lang="en-US" dirty="0">
                <a:solidFill>
                  <a:schemeClr val="bg1"/>
                </a:solidFill>
              </a:rPr>
              <a:t>Base</a:t>
            </a:r>
          </a:p>
          <a:p>
            <a:pPr marL="0" indent="0">
              <a:buNone/>
            </a:pPr>
            <a:endParaRPr lang="en-US" dirty="0" smtClean="0">
              <a:solidFill>
                <a:schemeClr val="bg1"/>
              </a:solidFill>
            </a:endParaRPr>
          </a:p>
        </p:txBody>
      </p:sp>
      <p:sp>
        <p:nvSpPr>
          <p:cNvPr id="6" name="Content Placeholder 2"/>
          <p:cNvSpPr txBox="1">
            <a:spLocks noGrp="1"/>
          </p:cNvSpPr>
          <p:nvPr/>
        </p:nvSpPr>
        <p:spPr>
          <a:xfrm>
            <a:off x="92650" y="1320085"/>
            <a:ext cx="3771012" cy="5537915"/>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1800" dirty="0" smtClean="0">
                <a:solidFill>
                  <a:srgbClr val="FFC000"/>
                </a:solidFill>
              </a:rPr>
              <a:t>PROPERTIES:</a:t>
            </a: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High quality range.</a:t>
            </a:r>
          </a:p>
          <a:p>
            <a:pPr algn="l">
              <a:lnSpc>
                <a:spcPct val="80000"/>
              </a:lnSpc>
              <a:spcBef>
                <a:spcPts val="300"/>
              </a:spcBef>
              <a:buSzPct val="100000"/>
              <a:defRPr sz="1600" b="0"/>
            </a:pPr>
            <a:r>
              <a:rPr lang="en-US" sz="1800" dirty="0">
                <a:solidFill>
                  <a:schemeClr val="bg1"/>
                </a:solidFill>
              </a:rPr>
              <a:t>Ideal for all skin types</a:t>
            </a:r>
            <a:r>
              <a:rPr lang="en-US" sz="1800" dirty="0" smtClean="0">
                <a:solidFill>
                  <a:schemeClr val="bg1"/>
                </a:solidFill>
              </a:rPr>
              <a:t>.</a:t>
            </a:r>
          </a:p>
          <a:p>
            <a:pPr algn="l">
              <a:lnSpc>
                <a:spcPct val="80000"/>
              </a:lnSpc>
              <a:spcBef>
                <a:spcPts val="300"/>
              </a:spcBef>
              <a:buSzPct val="100000"/>
              <a:defRPr sz="1600" b="0"/>
            </a:pP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err="1">
                <a:solidFill>
                  <a:schemeClr val="bg1"/>
                </a:solidFill>
              </a:rPr>
              <a:t>Orien’s</a:t>
            </a:r>
            <a:r>
              <a:rPr lang="en-US" sz="1800" dirty="0">
                <a:solidFill>
                  <a:schemeClr val="bg1"/>
                </a:solidFill>
              </a:rPr>
              <a:t> Anti-Ageing Night cream is enriched with Rosemary oil, Avocado oil, Jojoba oil, Shea butter and Honey which is 100% </a:t>
            </a:r>
            <a:r>
              <a:rPr lang="en-US" sz="1800" dirty="0" err="1">
                <a:solidFill>
                  <a:schemeClr val="bg1"/>
                </a:solidFill>
              </a:rPr>
              <a:t>paraben</a:t>
            </a:r>
            <a:r>
              <a:rPr lang="en-US" sz="1800" dirty="0">
                <a:solidFill>
                  <a:schemeClr val="bg1"/>
                </a:solidFill>
              </a:rPr>
              <a:t> free which is deep penetrating, luxurious cream that works overnight giving soft, supple and rejuvenated skin</a:t>
            </a:r>
            <a:r>
              <a:rPr lang="en-US" sz="1800" dirty="0" smtClean="0">
                <a:solidFill>
                  <a:schemeClr val="bg1"/>
                </a:solidFill>
              </a:rPr>
              <a:t>.</a:t>
            </a:r>
          </a:p>
          <a:p>
            <a:pPr algn="l">
              <a:lnSpc>
                <a:spcPct val="80000"/>
              </a:lnSpc>
              <a:spcBef>
                <a:spcPts val="300"/>
              </a:spcBef>
              <a:buSzPct val="100000"/>
              <a:defRPr sz="1600" b="0"/>
            </a:pPr>
            <a:r>
              <a:rPr lang="en-US" sz="1800" dirty="0" smtClean="0">
                <a:solidFill>
                  <a:schemeClr val="bg1"/>
                </a:solidFill>
              </a:rPr>
              <a:t> </a:t>
            </a: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Rosemary oil nourishes, hydrates and regenerates facial skin</a:t>
            </a:r>
            <a:r>
              <a:rPr lang="en-US" sz="1800" dirty="0" smtClean="0">
                <a:solidFill>
                  <a:schemeClr val="bg1"/>
                </a:solidFill>
              </a:rPr>
              <a:t>.</a:t>
            </a:r>
          </a:p>
          <a:p>
            <a:pPr algn="l">
              <a:lnSpc>
                <a:spcPct val="80000"/>
              </a:lnSpc>
              <a:spcBef>
                <a:spcPts val="300"/>
              </a:spcBef>
              <a:buSzPct val="100000"/>
              <a:defRPr sz="1600" b="0"/>
            </a:pP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Shea butter has skin softening properties</a:t>
            </a:r>
            <a:r>
              <a:rPr lang="en-US" sz="1800" dirty="0" smtClean="0">
                <a:solidFill>
                  <a:schemeClr val="bg1"/>
                </a:solidFill>
              </a:rPr>
              <a:t>.</a:t>
            </a:r>
          </a:p>
          <a:p>
            <a:pPr algn="l">
              <a:lnSpc>
                <a:spcPct val="80000"/>
              </a:lnSpc>
              <a:spcBef>
                <a:spcPts val="300"/>
              </a:spcBef>
              <a:buSzPct val="100000"/>
              <a:defRPr sz="1600" b="0"/>
            </a:pPr>
            <a:endParaRPr lang="en-US" sz="18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1800" dirty="0">
                <a:solidFill>
                  <a:schemeClr val="bg1"/>
                </a:solidFill>
              </a:rPr>
              <a:t>Avocado oil protect skin from UV damage.</a:t>
            </a: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7" name="Content Placeholder 2"/>
          <p:cNvSpPr txBox="1">
            <a:spLocks/>
          </p:cNvSpPr>
          <p:nvPr/>
        </p:nvSpPr>
        <p:spPr>
          <a:xfrm>
            <a:off x="8680360" y="3509493"/>
            <a:ext cx="3316311" cy="33485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142604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541689" cy="1262130"/>
          </a:xfrm>
        </p:spPr>
        <p:txBody>
          <a:bodyPr/>
          <a:lstStyle/>
          <a:p>
            <a:r>
              <a:rPr lang="en-US" dirty="0" err="1" smtClean="0">
                <a:solidFill>
                  <a:srgbClr val="FF0000"/>
                </a:solidFill>
              </a:rPr>
              <a:t>Ori</a:t>
            </a:r>
            <a:r>
              <a:rPr lang="en-US" dirty="0" smtClean="0">
                <a:solidFill>
                  <a:srgbClr val="FF0000"/>
                </a:solidFill>
              </a:rPr>
              <a:t> joints care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9468" y="188868"/>
            <a:ext cx="3541712" cy="4717982"/>
          </a:xfrm>
        </p:spPr>
      </p:pic>
      <p:sp>
        <p:nvSpPr>
          <p:cNvPr id="6" name="Content Placeholder 2"/>
          <p:cNvSpPr txBox="1">
            <a:spLocks/>
          </p:cNvSpPr>
          <p:nvPr/>
        </p:nvSpPr>
        <p:spPr>
          <a:xfrm>
            <a:off x="8435663" y="1"/>
            <a:ext cx="3666186" cy="27689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err="1" smtClean="0">
                <a:solidFill>
                  <a:schemeClr val="bg1"/>
                </a:solidFill>
              </a:rPr>
              <a:t>Thymol</a:t>
            </a:r>
            <a:r>
              <a:rPr lang="en-US" dirty="0" smtClean="0">
                <a:solidFill>
                  <a:schemeClr val="bg1"/>
                </a:solidFill>
              </a:rPr>
              <a:t>, Menthol , Camphor, Clove oil, Castor oil, Nutmeg </a:t>
            </a:r>
            <a:r>
              <a:rPr lang="en-US" dirty="0">
                <a:solidFill>
                  <a:schemeClr val="bg1"/>
                </a:solidFill>
              </a:rPr>
              <a:t>oil </a:t>
            </a:r>
            <a:r>
              <a:rPr lang="en-US" dirty="0" smtClean="0">
                <a:solidFill>
                  <a:schemeClr val="bg1"/>
                </a:solidFill>
              </a:rPr>
              <a:t>, Cajuput </a:t>
            </a:r>
            <a:r>
              <a:rPr lang="en-US" dirty="0">
                <a:solidFill>
                  <a:schemeClr val="bg1"/>
                </a:solidFill>
              </a:rPr>
              <a:t>oil </a:t>
            </a:r>
            <a:r>
              <a:rPr lang="en-US" dirty="0" smtClean="0">
                <a:solidFill>
                  <a:schemeClr val="bg1"/>
                </a:solidFill>
              </a:rPr>
              <a:t>, Capsaicin </a:t>
            </a:r>
            <a:r>
              <a:rPr lang="en-US" dirty="0">
                <a:solidFill>
                  <a:schemeClr val="bg1"/>
                </a:solidFill>
              </a:rPr>
              <a:t>oil </a:t>
            </a:r>
            <a:r>
              <a:rPr lang="en-US" dirty="0" smtClean="0">
                <a:solidFill>
                  <a:schemeClr val="bg1"/>
                </a:solidFill>
              </a:rPr>
              <a:t>, Eucalyptus </a:t>
            </a:r>
            <a:r>
              <a:rPr lang="en-US" dirty="0">
                <a:solidFill>
                  <a:schemeClr val="bg1"/>
                </a:solidFill>
              </a:rPr>
              <a:t>oil </a:t>
            </a:r>
            <a:r>
              <a:rPr lang="en-US" dirty="0" smtClean="0">
                <a:solidFill>
                  <a:schemeClr val="bg1"/>
                </a:solidFill>
              </a:rPr>
              <a:t>, Turpentine oil, Wintergreen </a:t>
            </a:r>
            <a:r>
              <a:rPr lang="en-US" dirty="0">
                <a:solidFill>
                  <a:schemeClr val="bg1"/>
                </a:solidFill>
              </a:rPr>
              <a:t>oil</a:t>
            </a:r>
          </a:p>
          <a:p>
            <a:pPr marL="0" indent="0">
              <a:buNone/>
            </a:pPr>
            <a:endParaRPr lang="en-US" dirty="0" smtClean="0">
              <a:solidFill>
                <a:schemeClr val="bg1"/>
              </a:solidFill>
            </a:endParaRPr>
          </a:p>
        </p:txBody>
      </p:sp>
      <p:sp>
        <p:nvSpPr>
          <p:cNvPr id="7" name="Content Placeholder 2"/>
          <p:cNvSpPr txBox="1">
            <a:spLocks noGrp="1"/>
          </p:cNvSpPr>
          <p:nvPr/>
        </p:nvSpPr>
        <p:spPr>
          <a:xfrm>
            <a:off x="92649" y="1320085"/>
            <a:ext cx="3892335" cy="434661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1800" dirty="0" smtClean="0">
                <a:solidFill>
                  <a:srgbClr val="FFC000"/>
                </a:solidFill>
              </a:rPr>
              <a:t>PROPERTIES:</a:t>
            </a:r>
          </a:p>
          <a:p>
            <a:pPr algn="l">
              <a:lnSpc>
                <a:spcPct val="80000"/>
              </a:lnSpc>
              <a:spcBef>
                <a:spcPts val="300"/>
              </a:spcBef>
              <a:buSzPct val="100000"/>
              <a:defRPr sz="1600" b="0"/>
            </a:pPr>
            <a:endParaRPr lang="en-US" sz="1800" dirty="0" smtClean="0">
              <a:solidFill>
                <a:srgbClr val="FFC000"/>
              </a:solidFill>
            </a:endParaRPr>
          </a:p>
          <a:p>
            <a:pPr marL="285750" indent="-285750" algn="l">
              <a:lnSpc>
                <a:spcPct val="80000"/>
              </a:lnSpc>
              <a:spcBef>
                <a:spcPts val="300"/>
              </a:spcBef>
              <a:buSzPct val="100000"/>
              <a:buFont typeface="Arial" panose="020B0604020202020204" pitchFamily="34" charset="0"/>
              <a:buChar char="•"/>
              <a:defRPr sz="1600" b="0"/>
            </a:pPr>
            <a:r>
              <a:rPr lang="en-US" sz="2000" dirty="0" err="1">
                <a:solidFill>
                  <a:schemeClr val="bg1"/>
                </a:solidFill>
              </a:rPr>
              <a:t>Ori</a:t>
            </a:r>
            <a:r>
              <a:rPr lang="en-US" sz="2000" dirty="0">
                <a:solidFill>
                  <a:schemeClr val="bg1"/>
                </a:solidFill>
              </a:rPr>
              <a:t>-Joint care is pain relief balm formulated with all the natural herbal oils that is best suited to relief pain associated with joints, muscle and nerves</a:t>
            </a:r>
            <a:r>
              <a:rPr lang="en-US" sz="2000" dirty="0" smtClean="0">
                <a:solidFill>
                  <a:schemeClr val="bg1"/>
                </a:solidFill>
              </a:rPr>
              <a:t>.</a:t>
            </a:r>
          </a:p>
          <a:p>
            <a:pPr algn="l">
              <a:lnSpc>
                <a:spcPct val="80000"/>
              </a:lnSpc>
              <a:spcBef>
                <a:spcPts val="300"/>
              </a:spcBef>
              <a:buSzPct val="100000"/>
              <a:defRPr sz="1600" b="0"/>
            </a:pPr>
            <a:endParaRPr lang="en-US" sz="2000" dirty="0">
              <a:solidFill>
                <a:schemeClr val="bg1"/>
              </a:solidFill>
            </a:endParaRPr>
          </a:p>
          <a:p>
            <a:pPr algn="l">
              <a:lnSpc>
                <a:spcPct val="80000"/>
              </a:lnSpc>
              <a:spcBef>
                <a:spcPts val="300"/>
              </a:spcBef>
              <a:buSzPct val="100000"/>
              <a:defRPr sz="1600" b="0"/>
            </a:pPr>
            <a:endParaRPr lang="en-US" sz="2000" dirty="0">
              <a:solidFill>
                <a:schemeClr val="bg1"/>
              </a:solidFill>
            </a:endParaRPr>
          </a:p>
          <a:p>
            <a:pPr marL="285750" indent="-285750" algn="l">
              <a:lnSpc>
                <a:spcPct val="80000"/>
              </a:lnSpc>
              <a:spcBef>
                <a:spcPts val="300"/>
              </a:spcBef>
              <a:buSzPct val="100000"/>
              <a:buFont typeface="Arial" panose="020B0604020202020204" pitchFamily="34" charset="0"/>
              <a:buChar char="•"/>
              <a:defRPr sz="1600" b="0"/>
            </a:pPr>
            <a:r>
              <a:rPr lang="en-US" sz="2000" dirty="0">
                <a:solidFill>
                  <a:schemeClr val="bg1"/>
                </a:solidFill>
              </a:rPr>
              <a:t>Useful in back pain, joint pain, inflammation, head ache, body ache, Sprains, Strains, Myositis,</a:t>
            </a:r>
            <a:r>
              <a:rPr lang="en-US" sz="1800" dirty="0">
                <a:solidFill>
                  <a:schemeClr val="bg1"/>
                </a:solidFill>
              </a:rPr>
              <a:t> </a:t>
            </a: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8" name="Content Placeholder 2"/>
          <p:cNvSpPr txBox="1">
            <a:spLocks/>
          </p:cNvSpPr>
          <p:nvPr/>
        </p:nvSpPr>
        <p:spPr>
          <a:xfrm>
            <a:off x="8680360" y="3509493"/>
            <a:ext cx="3316311" cy="33485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PRECAUTIONS:</a:t>
            </a:r>
          </a:p>
          <a:p>
            <a:r>
              <a:rPr lang="en-US" dirty="0" smtClean="0">
                <a:solidFill>
                  <a:schemeClr val="bg1"/>
                </a:solidFill>
              </a:rPr>
              <a:t>Store in cool and dry place.</a:t>
            </a:r>
          </a:p>
          <a:p>
            <a:r>
              <a:rPr lang="en-US" dirty="0" smtClean="0">
                <a:solidFill>
                  <a:schemeClr val="bg1"/>
                </a:solidFill>
              </a:rPr>
              <a:t>Keep out of reach of children.</a:t>
            </a:r>
          </a:p>
          <a:p>
            <a:r>
              <a:rPr lang="en-US" dirty="0" smtClean="0">
                <a:solidFill>
                  <a:schemeClr val="bg1"/>
                </a:solidFill>
              </a:rPr>
              <a:t>Avoid contact with eyes, In case of contact rinse immediately with water.</a:t>
            </a:r>
          </a:p>
          <a:p>
            <a:pPr marL="0" indent="0">
              <a:buNone/>
            </a:pPr>
            <a:endParaRPr lang="en-US" dirty="0" smtClean="0">
              <a:solidFill>
                <a:schemeClr val="bg1"/>
              </a:solidFill>
            </a:endParaRPr>
          </a:p>
        </p:txBody>
      </p:sp>
    </p:spTree>
    <p:extLst>
      <p:ext uri="{BB962C8B-B14F-4D97-AF65-F5344CB8AC3E}">
        <p14:creationId xmlns:p14="http://schemas.microsoft.com/office/powerpoint/2010/main" val="173393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219718" cy="1403798"/>
          </a:xfrm>
        </p:spPr>
        <p:txBody>
          <a:bodyPr/>
          <a:lstStyle/>
          <a:p>
            <a:r>
              <a:rPr lang="en-US" dirty="0" err="1" smtClean="0">
                <a:solidFill>
                  <a:srgbClr val="FF0000"/>
                </a:solidFill>
              </a:rPr>
              <a:t>Ultracare</a:t>
            </a:r>
            <a:r>
              <a:rPr lang="en-US" dirty="0" smtClean="0">
                <a:solidFill>
                  <a:srgbClr val="FF0000"/>
                </a:solidFill>
              </a:rPr>
              <a:t> whitening kit</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6623" y="341289"/>
            <a:ext cx="5275690" cy="5312536"/>
          </a:xfrm>
        </p:spPr>
      </p:pic>
      <p:sp>
        <p:nvSpPr>
          <p:cNvPr id="6" name="Content Placeholder 2"/>
          <p:cNvSpPr txBox="1">
            <a:spLocks noGrp="1"/>
          </p:cNvSpPr>
          <p:nvPr/>
        </p:nvSpPr>
        <p:spPr>
          <a:xfrm>
            <a:off x="657717" y="1687134"/>
            <a:ext cx="5908906" cy="4533363"/>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lnSpcReduction="10000"/>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SIX STEP KIT</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r>
              <a:rPr lang="en-US" sz="2800" dirty="0" err="1">
                <a:solidFill>
                  <a:schemeClr val="bg1"/>
                </a:solidFill>
              </a:rPr>
              <a:t>Oriens</a:t>
            </a:r>
            <a:r>
              <a:rPr lang="en-US" sz="2800" dirty="0">
                <a:solidFill>
                  <a:schemeClr val="bg1"/>
                </a:solidFill>
              </a:rPr>
              <a:t> Whitening </a:t>
            </a:r>
            <a:r>
              <a:rPr lang="en-US" sz="2800" dirty="0" smtClean="0">
                <a:solidFill>
                  <a:schemeClr val="bg1"/>
                </a:solidFill>
              </a:rPr>
              <a:t>Cleanser</a:t>
            </a:r>
          </a:p>
          <a:p>
            <a:pPr algn="l">
              <a:lnSpc>
                <a:spcPct val="80000"/>
              </a:lnSpc>
              <a:spcBef>
                <a:spcPts val="300"/>
              </a:spcBef>
              <a:buSzPct val="100000"/>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err="1">
                <a:solidFill>
                  <a:schemeClr val="bg1"/>
                </a:solidFill>
              </a:rPr>
              <a:t>Oriens</a:t>
            </a:r>
            <a:r>
              <a:rPr lang="en-US" sz="2800" dirty="0">
                <a:solidFill>
                  <a:schemeClr val="bg1"/>
                </a:solidFill>
              </a:rPr>
              <a:t> Whitening </a:t>
            </a:r>
            <a:r>
              <a:rPr lang="en-US" sz="2800" dirty="0" smtClean="0">
                <a:solidFill>
                  <a:schemeClr val="bg1"/>
                </a:solidFill>
              </a:rPr>
              <a:t>Scrub</a:t>
            </a:r>
          </a:p>
          <a:p>
            <a:pPr algn="l">
              <a:lnSpc>
                <a:spcPct val="80000"/>
              </a:lnSpc>
              <a:spcBef>
                <a:spcPts val="300"/>
              </a:spcBef>
              <a:buSzPct val="100000"/>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err="1">
                <a:solidFill>
                  <a:schemeClr val="bg1"/>
                </a:solidFill>
              </a:rPr>
              <a:t>Oriens</a:t>
            </a:r>
            <a:r>
              <a:rPr lang="en-US" sz="2800" dirty="0">
                <a:solidFill>
                  <a:schemeClr val="bg1"/>
                </a:solidFill>
              </a:rPr>
              <a:t> Whitening Massage </a:t>
            </a:r>
            <a:r>
              <a:rPr lang="en-US" sz="2800" dirty="0" smtClean="0">
                <a:solidFill>
                  <a:schemeClr val="bg1"/>
                </a:solidFill>
              </a:rPr>
              <a:t>Cream</a:t>
            </a:r>
          </a:p>
          <a:p>
            <a:pPr algn="l">
              <a:lnSpc>
                <a:spcPct val="80000"/>
              </a:lnSpc>
              <a:spcBef>
                <a:spcPts val="300"/>
              </a:spcBef>
              <a:buSzPct val="100000"/>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err="1">
                <a:solidFill>
                  <a:schemeClr val="bg1"/>
                </a:solidFill>
              </a:rPr>
              <a:t>Oriens</a:t>
            </a:r>
            <a:r>
              <a:rPr lang="en-US" sz="2800" dirty="0">
                <a:solidFill>
                  <a:schemeClr val="bg1"/>
                </a:solidFill>
              </a:rPr>
              <a:t> Whitening </a:t>
            </a:r>
            <a:r>
              <a:rPr lang="en-US" sz="2800" dirty="0" smtClean="0">
                <a:solidFill>
                  <a:schemeClr val="bg1"/>
                </a:solidFill>
              </a:rPr>
              <a:t>Gel</a:t>
            </a:r>
          </a:p>
          <a:p>
            <a:pPr algn="l">
              <a:lnSpc>
                <a:spcPct val="80000"/>
              </a:lnSpc>
              <a:spcBef>
                <a:spcPts val="300"/>
              </a:spcBef>
              <a:buSzPct val="100000"/>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err="1">
                <a:solidFill>
                  <a:schemeClr val="bg1"/>
                </a:solidFill>
              </a:rPr>
              <a:t>Oriens</a:t>
            </a:r>
            <a:r>
              <a:rPr lang="en-US" sz="2800" dirty="0">
                <a:solidFill>
                  <a:schemeClr val="bg1"/>
                </a:solidFill>
              </a:rPr>
              <a:t> Whitening Face </a:t>
            </a:r>
            <a:r>
              <a:rPr lang="en-US" sz="2800" dirty="0" smtClean="0">
                <a:solidFill>
                  <a:schemeClr val="bg1"/>
                </a:solidFill>
              </a:rPr>
              <a:t>Pack</a:t>
            </a:r>
          </a:p>
          <a:p>
            <a:pPr algn="l">
              <a:lnSpc>
                <a:spcPct val="80000"/>
              </a:lnSpc>
              <a:spcBef>
                <a:spcPts val="300"/>
              </a:spcBef>
              <a:buSzPct val="100000"/>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err="1">
                <a:solidFill>
                  <a:schemeClr val="bg1"/>
                </a:solidFill>
              </a:rPr>
              <a:t>Oriens</a:t>
            </a:r>
            <a:r>
              <a:rPr lang="en-US" sz="2800" dirty="0">
                <a:solidFill>
                  <a:schemeClr val="bg1"/>
                </a:solidFill>
              </a:rPr>
              <a:t> Whitening Serum</a:t>
            </a: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Tree>
    <p:extLst>
      <p:ext uri="{BB962C8B-B14F-4D97-AF65-F5344CB8AC3E}">
        <p14:creationId xmlns:p14="http://schemas.microsoft.com/office/powerpoint/2010/main" val="403201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355" y="1510037"/>
            <a:ext cx="8157133" cy="795281"/>
          </a:xfrm>
        </p:spPr>
        <p:txBody>
          <a:bodyPr>
            <a:normAutofit fontScale="90000"/>
          </a:bodyPr>
          <a:lstStyle/>
          <a:p>
            <a:pPr algn="ctr"/>
            <a:r>
              <a:rPr lang="en-US" sz="2800" dirty="0" smtClean="0">
                <a:solidFill>
                  <a:srgbClr val="002060"/>
                </a:solidFill>
              </a:rPr>
              <a:t>STEP 1- </a:t>
            </a:r>
            <a:r>
              <a:rPr lang="en-US" sz="2800" dirty="0" err="1">
                <a:solidFill>
                  <a:srgbClr val="002060"/>
                </a:solidFill>
              </a:rPr>
              <a:t>Oriens</a:t>
            </a:r>
            <a:r>
              <a:rPr lang="en-US" sz="2800" dirty="0">
                <a:solidFill>
                  <a:srgbClr val="002060"/>
                </a:solidFill>
              </a:rPr>
              <a:t> Whitening Cleanser</a:t>
            </a:r>
            <a:br>
              <a:rPr lang="en-US" sz="2800" dirty="0">
                <a:solidFill>
                  <a:srgbClr val="002060"/>
                </a:solidFill>
              </a:rPr>
            </a:br>
            <a:r>
              <a:rPr lang="en-US" sz="2800" dirty="0" smtClean="0"/>
              <a:t> </a:t>
            </a:r>
            <a:endParaRPr lang="en-US" sz="2800" dirty="0"/>
          </a:p>
        </p:txBody>
      </p:sp>
      <p:sp>
        <p:nvSpPr>
          <p:cNvPr id="4" name="Title 1"/>
          <p:cNvSpPr txBox="1">
            <a:spLocks/>
          </p:cNvSpPr>
          <p:nvPr/>
        </p:nvSpPr>
        <p:spPr>
          <a:xfrm>
            <a:off x="1061994" y="152400"/>
            <a:ext cx="8157133" cy="11977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dirty="0" err="1" smtClean="0">
                <a:solidFill>
                  <a:srgbClr val="FF0000"/>
                </a:solidFill>
              </a:rPr>
              <a:t>Ultracare</a:t>
            </a:r>
            <a:r>
              <a:rPr lang="en-US" dirty="0" smtClean="0">
                <a:solidFill>
                  <a:srgbClr val="FF0000"/>
                </a:solidFill>
              </a:rPr>
              <a:t> whitening kit</a:t>
            </a:r>
            <a:endParaRPr lang="en-US" dirty="0"/>
          </a:p>
        </p:txBody>
      </p:sp>
      <p:sp>
        <p:nvSpPr>
          <p:cNvPr id="5" name="Content Placeholder 2"/>
          <p:cNvSpPr txBox="1">
            <a:spLocks noGrp="1"/>
          </p:cNvSpPr>
          <p:nvPr/>
        </p:nvSpPr>
        <p:spPr>
          <a:xfrm>
            <a:off x="374382" y="2305318"/>
            <a:ext cx="4648379" cy="4232832"/>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endParaRPr lang="en-US" sz="2800" smtClean="0">
              <a:solidFill>
                <a:schemeClr val="bg1"/>
              </a:solidFill>
            </a:endParaRPr>
          </a:p>
          <a:p>
            <a:pPr algn="l">
              <a:lnSpc>
                <a:spcPct val="80000"/>
              </a:lnSpc>
              <a:spcBef>
                <a:spcPts val="300"/>
              </a:spcBef>
              <a:buSzPct val="100000"/>
              <a:defRPr sz="1600" b="0"/>
            </a:pPr>
            <a:endParaRPr lang="en-US" sz="180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6" name="Content Placeholder 2"/>
          <p:cNvSpPr txBox="1">
            <a:spLocks/>
          </p:cNvSpPr>
          <p:nvPr/>
        </p:nvSpPr>
        <p:spPr>
          <a:xfrm>
            <a:off x="7838941" y="2099256"/>
            <a:ext cx="3666186" cy="189319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Base, Papaya, Mulberry extract, Honey</a:t>
            </a:r>
          </a:p>
        </p:txBody>
      </p:sp>
      <p:sp>
        <p:nvSpPr>
          <p:cNvPr id="7" name="Content Placeholder 2"/>
          <p:cNvSpPr txBox="1">
            <a:spLocks noGrp="1"/>
          </p:cNvSpPr>
          <p:nvPr/>
        </p:nvSpPr>
        <p:spPr>
          <a:xfrm>
            <a:off x="444672" y="2004787"/>
            <a:ext cx="5908906" cy="4533363"/>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PROPERTIES</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Perfect </a:t>
            </a:r>
            <a:r>
              <a:rPr lang="en-US" sz="2800" dirty="0">
                <a:solidFill>
                  <a:schemeClr val="bg1"/>
                </a:solidFill>
              </a:rPr>
              <a:t>blend of herbal extracts that have powerful protective properties which helps to protect the skin from the hazards of environmental </a:t>
            </a:r>
            <a:r>
              <a:rPr lang="en-US" sz="2800" dirty="0" smtClean="0">
                <a:solidFill>
                  <a:schemeClr val="bg1"/>
                </a:solidFill>
              </a:rPr>
              <a:t>exposure.</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It </a:t>
            </a:r>
            <a:r>
              <a:rPr lang="en-US" sz="2800" dirty="0">
                <a:solidFill>
                  <a:schemeClr val="bg1"/>
                </a:solidFill>
              </a:rPr>
              <a:t>is specially formulated to cleanse the skin from the depth of the pores.</a:t>
            </a: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8" name="Content Placeholder 2"/>
          <p:cNvSpPr txBox="1">
            <a:spLocks/>
          </p:cNvSpPr>
          <p:nvPr/>
        </p:nvSpPr>
        <p:spPr>
          <a:xfrm>
            <a:off x="7684395" y="4434613"/>
            <a:ext cx="3666186" cy="23010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rgbClr val="7030A0"/>
                </a:solidFill>
              </a:rPr>
              <a:t>DIRECTION TO USE:</a:t>
            </a:r>
          </a:p>
          <a:p>
            <a:pPr marL="0" indent="0">
              <a:buNone/>
            </a:pPr>
            <a:r>
              <a:rPr lang="en-US" dirty="0">
                <a:solidFill>
                  <a:schemeClr val="bg1"/>
                </a:solidFill>
              </a:rPr>
              <a:t>Apply a small quantity and gently massage in circular motion on the face and neck for 5 to 10 minutes. Then clean with moist cotton.</a:t>
            </a:r>
          </a:p>
          <a:p>
            <a:pPr marL="0" indent="0">
              <a:buNone/>
            </a:pPr>
            <a:endParaRPr lang="en-US" dirty="0" smtClean="0">
              <a:solidFill>
                <a:schemeClr val="bg1"/>
              </a:solidFill>
            </a:endParaRPr>
          </a:p>
        </p:txBody>
      </p:sp>
      <p:pic>
        <p:nvPicPr>
          <p:cNvPr id="9" name="Picture 8"/>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939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We offer:</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228600" lvl="1">
              <a:spcBef>
                <a:spcPts val="1000"/>
              </a:spcBef>
            </a:pPr>
            <a:r>
              <a:rPr lang="en-US" sz="2400" dirty="0">
                <a:solidFill>
                  <a:schemeClr val="bg1"/>
                </a:solidFill>
              </a:rPr>
              <a:t>Ayurveda + Siddha + </a:t>
            </a:r>
            <a:r>
              <a:rPr lang="en-US" sz="2400" dirty="0" err="1">
                <a:solidFill>
                  <a:schemeClr val="bg1"/>
                </a:solidFill>
              </a:rPr>
              <a:t>Unani</a:t>
            </a:r>
            <a:r>
              <a:rPr lang="en-US" sz="2400" dirty="0">
                <a:solidFill>
                  <a:schemeClr val="bg1"/>
                </a:solidFill>
              </a:rPr>
              <a:t> formulated </a:t>
            </a:r>
            <a:r>
              <a:rPr lang="en-US" sz="2400" dirty="0" err="1">
                <a:solidFill>
                  <a:schemeClr val="bg1"/>
                </a:solidFill>
              </a:rPr>
              <a:t>Nutraceutical</a:t>
            </a:r>
            <a:r>
              <a:rPr lang="en-US" sz="2400" dirty="0">
                <a:solidFill>
                  <a:schemeClr val="bg1"/>
                </a:solidFill>
              </a:rPr>
              <a:t> (double extracted) Food </a:t>
            </a:r>
            <a:r>
              <a:rPr lang="en-US" sz="2400" dirty="0" smtClean="0">
                <a:solidFill>
                  <a:schemeClr val="bg1"/>
                </a:solidFill>
              </a:rPr>
              <a:t>supplements certified with </a:t>
            </a:r>
            <a:r>
              <a:rPr lang="en-US" sz="2400" dirty="0">
                <a:solidFill>
                  <a:schemeClr val="bg1"/>
                </a:solidFill>
              </a:rPr>
              <a:t>USFDA, CFTRI, ISO, HALAL, </a:t>
            </a:r>
            <a:r>
              <a:rPr lang="en-US" sz="2400" dirty="0" smtClean="0">
                <a:solidFill>
                  <a:schemeClr val="bg1"/>
                </a:solidFill>
              </a:rPr>
              <a:t>FSSAI and others.</a:t>
            </a:r>
            <a:endParaRPr lang="en-US" sz="2400" dirty="0">
              <a:solidFill>
                <a:schemeClr val="bg1"/>
              </a:solidFill>
            </a:endParaRPr>
          </a:p>
          <a:p>
            <a:r>
              <a:rPr lang="en-US" dirty="0" smtClean="0">
                <a:solidFill>
                  <a:schemeClr val="bg1"/>
                </a:solidFill>
              </a:rPr>
              <a:t>Locally manufactured Cosmetic Products with </a:t>
            </a:r>
            <a:r>
              <a:rPr lang="en-US" dirty="0">
                <a:solidFill>
                  <a:schemeClr val="bg1"/>
                </a:solidFill>
              </a:rPr>
              <a:t>GMP </a:t>
            </a:r>
            <a:r>
              <a:rPr lang="en-US" dirty="0" smtClean="0">
                <a:solidFill>
                  <a:schemeClr val="bg1"/>
                </a:solidFill>
              </a:rPr>
              <a:t>Standard</a:t>
            </a:r>
            <a:r>
              <a:rPr lang="en-US" dirty="0">
                <a:solidFill>
                  <a:schemeClr val="bg1"/>
                </a:solidFill>
              </a:rPr>
              <a:t> </a:t>
            </a:r>
            <a:r>
              <a:rPr lang="en-US" dirty="0" smtClean="0">
                <a:solidFill>
                  <a:schemeClr val="bg1"/>
                </a:solidFill>
              </a:rPr>
              <a:t>suitable for Nepalese costumers</a:t>
            </a:r>
          </a:p>
          <a:p>
            <a:r>
              <a:rPr lang="en-US" dirty="0" smtClean="0">
                <a:solidFill>
                  <a:schemeClr val="bg1"/>
                </a:solidFill>
              </a:rPr>
              <a:t>Facile on acquiring distributorship</a:t>
            </a:r>
          </a:p>
          <a:p>
            <a:r>
              <a:rPr lang="en-US" dirty="0">
                <a:solidFill>
                  <a:schemeClr val="bg1"/>
                </a:solidFill>
              </a:rPr>
              <a:t>Potentialities:- More Sales---Multi </a:t>
            </a:r>
            <a:r>
              <a:rPr lang="en-US" dirty="0" smtClean="0">
                <a:solidFill>
                  <a:schemeClr val="bg1"/>
                </a:solidFill>
              </a:rPr>
              <a:t>Benefits</a:t>
            </a:r>
          </a:p>
          <a:p>
            <a:r>
              <a:rPr lang="en-US" dirty="0">
                <a:solidFill>
                  <a:schemeClr val="bg1"/>
                </a:solidFill>
              </a:rPr>
              <a:t>Yearly Celebration with Media Exposure.</a:t>
            </a: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6908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455" y="0"/>
            <a:ext cx="5735905" cy="1068614"/>
          </a:xfrm>
        </p:spPr>
        <p:txBody>
          <a:bodyPr>
            <a:normAutofit fontScale="90000"/>
          </a:bodyPr>
          <a:lstStyle/>
          <a:p>
            <a:pPr algn="ctr"/>
            <a:r>
              <a:rPr lang="en-US" dirty="0" err="1">
                <a:solidFill>
                  <a:srgbClr val="FF0000"/>
                </a:solidFill>
              </a:rPr>
              <a:t>Ultracare</a:t>
            </a:r>
            <a:r>
              <a:rPr lang="en-US" dirty="0">
                <a:solidFill>
                  <a:srgbClr val="FF0000"/>
                </a:solidFill>
              </a:rPr>
              <a:t> whitening kit</a:t>
            </a:r>
            <a:r>
              <a:rPr lang="en-US" dirty="0"/>
              <a:t/>
            </a:r>
            <a:br>
              <a:rPr lang="en-US" dirty="0"/>
            </a:br>
            <a:endParaRPr lang="en-US" dirty="0"/>
          </a:p>
        </p:txBody>
      </p:sp>
      <p:sp>
        <p:nvSpPr>
          <p:cNvPr id="4" name="Title 1"/>
          <p:cNvSpPr txBox="1">
            <a:spLocks/>
          </p:cNvSpPr>
          <p:nvPr/>
        </p:nvSpPr>
        <p:spPr>
          <a:xfrm>
            <a:off x="1373233" y="1236039"/>
            <a:ext cx="8157133" cy="79528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smtClean="0">
                <a:solidFill>
                  <a:srgbClr val="002060"/>
                </a:solidFill>
              </a:rPr>
              <a:t>STEP 2- </a:t>
            </a:r>
            <a:r>
              <a:rPr lang="en-US" sz="2800" dirty="0" err="1" smtClean="0">
                <a:solidFill>
                  <a:srgbClr val="002060"/>
                </a:solidFill>
              </a:rPr>
              <a:t>Oriens</a:t>
            </a:r>
            <a:r>
              <a:rPr lang="en-US" sz="2800" dirty="0" smtClean="0">
                <a:solidFill>
                  <a:srgbClr val="002060"/>
                </a:solidFill>
              </a:rPr>
              <a:t> Whitening scrub</a:t>
            </a:r>
            <a:br>
              <a:rPr lang="en-US" sz="2800" dirty="0" smtClean="0">
                <a:solidFill>
                  <a:srgbClr val="002060"/>
                </a:solidFill>
              </a:rPr>
            </a:br>
            <a:r>
              <a:rPr lang="en-US" sz="2800" dirty="0" smtClean="0"/>
              <a:t> </a:t>
            </a:r>
            <a:endParaRPr lang="en-US" sz="2800" dirty="0"/>
          </a:p>
        </p:txBody>
      </p:sp>
      <p:sp>
        <p:nvSpPr>
          <p:cNvPr id="6" name="Content Placeholder 2"/>
          <p:cNvSpPr txBox="1">
            <a:spLocks/>
          </p:cNvSpPr>
          <p:nvPr/>
        </p:nvSpPr>
        <p:spPr>
          <a:xfrm>
            <a:off x="8341216" y="2305317"/>
            <a:ext cx="3666186" cy="18931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Base, </a:t>
            </a:r>
            <a:r>
              <a:rPr lang="en-US" dirty="0">
                <a:solidFill>
                  <a:schemeClr val="bg1"/>
                </a:solidFill>
              </a:rPr>
              <a:t>Honey, Apricot </a:t>
            </a:r>
            <a:r>
              <a:rPr lang="en-US" dirty="0" smtClean="0">
                <a:solidFill>
                  <a:schemeClr val="bg1"/>
                </a:solidFill>
              </a:rPr>
              <a:t>shell, Papaya extract, Mulberry </a:t>
            </a:r>
            <a:r>
              <a:rPr lang="en-US" dirty="0">
                <a:solidFill>
                  <a:schemeClr val="bg1"/>
                </a:solidFill>
              </a:rPr>
              <a:t>Extract </a:t>
            </a:r>
            <a:endParaRPr lang="en-US" dirty="0" smtClean="0">
              <a:solidFill>
                <a:schemeClr val="bg1"/>
              </a:solidFill>
            </a:endParaRPr>
          </a:p>
        </p:txBody>
      </p:sp>
      <p:sp>
        <p:nvSpPr>
          <p:cNvPr id="7" name="Content Placeholder 2"/>
          <p:cNvSpPr txBox="1">
            <a:spLocks noGrp="1"/>
          </p:cNvSpPr>
          <p:nvPr/>
        </p:nvSpPr>
        <p:spPr>
          <a:xfrm>
            <a:off x="444672" y="2578650"/>
            <a:ext cx="5908906" cy="395949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PROPERTIES</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algn="l">
              <a:lnSpc>
                <a:spcPct val="80000"/>
              </a:lnSpc>
              <a:spcBef>
                <a:spcPts val="300"/>
              </a:spcBef>
              <a:buSzPct val="100000"/>
              <a:defRPr sz="1600" b="0"/>
            </a:pPr>
            <a:r>
              <a:rPr lang="en-US" sz="2800" dirty="0">
                <a:solidFill>
                  <a:schemeClr val="bg1"/>
                </a:solidFill>
              </a:rPr>
              <a:t>A specially formulated scrub to unmask your true </a:t>
            </a:r>
            <a:r>
              <a:rPr lang="en-US" sz="2800" dirty="0" smtClean="0">
                <a:solidFill>
                  <a:schemeClr val="bg1"/>
                </a:solidFill>
              </a:rPr>
              <a:t>complexion </a:t>
            </a:r>
            <a:r>
              <a:rPr lang="en-US" sz="2800" dirty="0">
                <a:solidFill>
                  <a:schemeClr val="bg1"/>
                </a:solidFill>
              </a:rPr>
              <a:t>by scrub action. It removes dead cells and black heads from the skin.</a:t>
            </a: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9" name="Content Placeholder 2"/>
          <p:cNvSpPr txBox="1">
            <a:spLocks/>
          </p:cNvSpPr>
          <p:nvPr/>
        </p:nvSpPr>
        <p:spPr>
          <a:xfrm>
            <a:off x="8225308" y="4472509"/>
            <a:ext cx="3966692" cy="23010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rgbClr val="7030A0"/>
                </a:solidFill>
              </a:rPr>
              <a:t>DIRECTION TO USE:</a:t>
            </a:r>
          </a:p>
          <a:p>
            <a:pPr marL="0" indent="0">
              <a:buNone/>
            </a:pPr>
            <a:r>
              <a:rPr lang="en-US" dirty="0">
                <a:solidFill>
                  <a:schemeClr val="bg1"/>
                </a:solidFill>
              </a:rPr>
              <a:t>Apply the cream scrub on the face and neck and massage gently for 5 to 10 minutes avoiding the areas around the eyes. Rinse well with Luke warm water and pat dry.</a:t>
            </a:r>
          </a:p>
          <a:p>
            <a:pPr marL="0" indent="0">
              <a:buNone/>
            </a:pPr>
            <a:endParaRPr lang="en-US" dirty="0" smtClean="0">
              <a:solidFill>
                <a:schemeClr val="bg1"/>
              </a:solidFill>
            </a:endParaRPr>
          </a:p>
        </p:txBody>
      </p:sp>
      <p:pic>
        <p:nvPicPr>
          <p:cNvPr id="8" name="Picture 7"/>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077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44455" y="0"/>
            <a:ext cx="5735905" cy="106861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dirty="0" err="1" smtClean="0">
                <a:solidFill>
                  <a:srgbClr val="FF0000"/>
                </a:solidFill>
              </a:rPr>
              <a:t>Ultracare</a:t>
            </a:r>
            <a:r>
              <a:rPr lang="en-US" dirty="0" smtClean="0">
                <a:solidFill>
                  <a:srgbClr val="FF0000"/>
                </a:solidFill>
              </a:rPr>
              <a:t> whitening kit</a:t>
            </a:r>
            <a:r>
              <a:rPr lang="en-US" dirty="0" smtClean="0"/>
              <a:t/>
            </a:r>
            <a:br>
              <a:rPr lang="en-US" dirty="0" smtClean="0"/>
            </a:br>
            <a:endParaRPr lang="en-US" dirty="0"/>
          </a:p>
        </p:txBody>
      </p:sp>
      <p:sp>
        <p:nvSpPr>
          <p:cNvPr id="5" name="Title 1"/>
          <p:cNvSpPr txBox="1">
            <a:spLocks/>
          </p:cNvSpPr>
          <p:nvPr/>
        </p:nvSpPr>
        <p:spPr>
          <a:xfrm>
            <a:off x="1373233" y="1236039"/>
            <a:ext cx="8157133" cy="79528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smtClean="0">
                <a:solidFill>
                  <a:srgbClr val="002060"/>
                </a:solidFill>
              </a:rPr>
              <a:t>STEP 3- </a:t>
            </a:r>
            <a:r>
              <a:rPr lang="en-US" sz="2800" dirty="0" err="1" smtClean="0">
                <a:solidFill>
                  <a:srgbClr val="002060"/>
                </a:solidFill>
              </a:rPr>
              <a:t>oriens</a:t>
            </a:r>
            <a:r>
              <a:rPr lang="en-US" sz="2800" dirty="0" smtClean="0">
                <a:solidFill>
                  <a:srgbClr val="002060"/>
                </a:solidFill>
              </a:rPr>
              <a:t> whitening massage cream</a:t>
            </a:r>
            <a:br>
              <a:rPr lang="en-US" sz="2800" dirty="0" smtClean="0">
                <a:solidFill>
                  <a:srgbClr val="002060"/>
                </a:solidFill>
              </a:rPr>
            </a:br>
            <a:r>
              <a:rPr lang="en-US" sz="2800" dirty="0" smtClean="0"/>
              <a:t> </a:t>
            </a:r>
            <a:endParaRPr lang="en-US" sz="2800" dirty="0"/>
          </a:p>
        </p:txBody>
      </p:sp>
      <p:sp>
        <p:nvSpPr>
          <p:cNvPr id="6" name="Content Placeholder 2"/>
          <p:cNvSpPr txBox="1">
            <a:spLocks/>
          </p:cNvSpPr>
          <p:nvPr/>
        </p:nvSpPr>
        <p:spPr>
          <a:xfrm>
            <a:off x="8341216" y="2305317"/>
            <a:ext cx="3666186" cy="18931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Base, </a:t>
            </a:r>
            <a:r>
              <a:rPr lang="en-US" dirty="0">
                <a:solidFill>
                  <a:schemeClr val="bg1"/>
                </a:solidFill>
              </a:rPr>
              <a:t>Honey, Vitamin </a:t>
            </a:r>
            <a:r>
              <a:rPr lang="en-US" dirty="0" smtClean="0">
                <a:solidFill>
                  <a:schemeClr val="bg1"/>
                </a:solidFill>
              </a:rPr>
              <a:t>E, Papaya Extract, Turmeric Extract, Mulberry </a:t>
            </a:r>
            <a:r>
              <a:rPr lang="en-US" dirty="0" err="1">
                <a:solidFill>
                  <a:schemeClr val="bg1"/>
                </a:solidFill>
              </a:rPr>
              <a:t>Extrac</a:t>
            </a:r>
            <a:endParaRPr lang="en-US" dirty="0" smtClean="0">
              <a:solidFill>
                <a:schemeClr val="bg1"/>
              </a:solidFill>
            </a:endParaRPr>
          </a:p>
        </p:txBody>
      </p:sp>
      <p:sp>
        <p:nvSpPr>
          <p:cNvPr id="8" name="Content Placeholder 2"/>
          <p:cNvSpPr txBox="1">
            <a:spLocks noGrp="1"/>
          </p:cNvSpPr>
          <p:nvPr/>
        </p:nvSpPr>
        <p:spPr>
          <a:xfrm>
            <a:off x="444672" y="2578650"/>
            <a:ext cx="5908906" cy="395949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PROPERTIES</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It </a:t>
            </a:r>
            <a:r>
              <a:rPr lang="en-US" sz="2800" dirty="0">
                <a:solidFill>
                  <a:schemeClr val="bg1"/>
                </a:solidFill>
              </a:rPr>
              <a:t>is light weight cream that quickly removes </a:t>
            </a:r>
            <a:r>
              <a:rPr lang="en-US" sz="2800" dirty="0" smtClean="0">
                <a:solidFill>
                  <a:schemeClr val="bg1"/>
                </a:solidFill>
              </a:rPr>
              <a:t>dryness.</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It </a:t>
            </a:r>
            <a:r>
              <a:rPr lang="en-US" sz="2800" dirty="0">
                <a:solidFill>
                  <a:schemeClr val="bg1"/>
                </a:solidFill>
              </a:rPr>
              <a:t>is absorbed quickly into the </a:t>
            </a:r>
            <a:r>
              <a:rPr lang="en-US" sz="2800" dirty="0" smtClean="0">
                <a:solidFill>
                  <a:schemeClr val="bg1"/>
                </a:solidFill>
              </a:rPr>
              <a:t>skin.</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It </a:t>
            </a:r>
            <a:r>
              <a:rPr lang="en-US" sz="2800" dirty="0">
                <a:solidFill>
                  <a:schemeClr val="bg1"/>
                </a:solidFill>
              </a:rPr>
              <a:t>nourishes and moisturizes the skin and helps to reduce surface lines and wrinkles leaving the skin smooth, soft and vibrant.</a:t>
            </a: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9" name="Content Placeholder 2"/>
          <p:cNvSpPr txBox="1">
            <a:spLocks/>
          </p:cNvSpPr>
          <p:nvPr/>
        </p:nvSpPr>
        <p:spPr>
          <a:xfrm>
            <a:off x="8225308" y="4472509"/>
            <a:ext cx="3966692" cy="23010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rgbClr val="7030A0"/>
                </a:solidFill>
              </a:rPr>
              <a:t>DIRECTION TO USE:</a:t>
            </a:r>
          </a:p>
          <a:p>
            <a:pPr marL="0" indent="0">
              <a:buNone/>
            </a:pPr>
            <a:r>
              <a:rPr lang="en-US" dirty="0">
                <a:solidFill>
                  <a:schemeClr val="bg1"/>
                </a:solidFill>
              </a:rPr>
              <a:t>Apply cream all over the face and neck and massage gently for 8 to 10 minutes in circular motion with firming and lifting upward and outwards strokes. Massage till cream gets completely absorbed into the skin.</a:t>
            </a:r>
          </a:p>
          <a:p>
            <a:pPr marL="0" indent="0">
              <a:buNone/>
            </a:pPr>
            <a:endParaRPr lang="en-US" dirty="0" smtClean="0">
              <a:solidFill>
                <a:schemeClr val="bg1"/>
              </a:solidFill>
            </a:endParaRPr>
          </a:p>
        </p:txBody>
      </p:sp>
      <p:pic>
        <p:nvPicPr>
          <p:cNvPr id="7" name="Picture 6"/>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0127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44455" y="0"/>
            <a:ext cx="5735905" cy="106861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dirty="0" err="1" smtClean="0">
                <a:solidFill>
                  <a:srgbClr val="FF0000"/>
                </a:solidFill>
              </a:rPr>
              <a:t>Ultracare</a:t>
            </a:r>
            <a:r>
              <a:rPr lang="en-US" dirty="0" smtClean="0">
                <a:solidFill>
                  <a:srgbClr val="FF0000"/>
                </a:solidFill>
              </a:rPr>
              <a:t> whitening kit</a:t>
            </a:r>
            <a:r>
              <a:rPr lang="en-US" dirty="0" smtClean="0"/>
              <a:t/>
            </a:r>
            <a:br>
              <a:rPr lang="en-US" dirty="0" smtClean="0"/>
            </a:br>
            <a:endParaRPr lang="en-US" dirty="0"/>
          </a:p>
        </p:txBody>
      </p:sp>
      <p:sp>
        <p:nvSpPr>
          <p:cNvPr id="5" name="Title 1"/>
          <p:cNvSpPr txBox="1">
            <a:spLocks/>
          </p:cNvSpPr>
          <p:nvPr/>
        </p:nvSpPr>
        <p:spPr>
          <a:xfrm>
            <a:off x="1373233" y="1236039"/>
            <a:ext cx="8157133" cy="79528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smtClean="0">
                <a:solidFill>
                  <a:srgbClr val="002060"/>
                </a:solidFill>
              </a:rPr>
              <a:t>STEP 4- </a:t>
            </a:r>
            <a:r>
              <a:rPr lang="en-US" sz="2800" dirty="0" err="1" smtClean="0">
                <a:solidFill>
                  <a:srgbClr val="002060"/>
                </a:solidFill>
              </a:rPr>
              <a:t>oriens</a:t>
            </a:r>
            <a:r>
              <a:rPr lang="en-US" sz="2800" dirty="0" smtClean="0">
                <a:solidFill>
                  <a:srgbClr val="002060"/>
                </a:solidFill>
              </a:rPr>
              <a:t> whitening gel</a:t>
            </a:r>
            <a:br>
              <a:rPr lang="en-US" sz="2800" dirty="0" smtClean="0">
                <a:solidFill>
                  <a:srgbClr val="002060"/>
                </a:solidFill>
              </a:rPr>
            </a:br>
            <a:r>
              <a:rPr lang="en-US" sz="2800" dirty="0" smtClean="0"/>
              <a:t> </a:t>
            </a:r>
            <a:endParaRPr lang="en-US" sz="2800" dirty="0"/>
          </a:p>
        </p:txBody>
      </p:sp>
      <p:sp>
        <p:nvSpPr>
          <p:cNvPr id="6" name="Content Placeholder 2"/>
          <p:cNvSpPr txBox="1">
            <a:spLocks/>
          </p:cNvSpPr>
          <p:nvPr/>
        </p:nvSpPr>
        <p:spPr>
          <a:xfrm>
            <a:off x="8341216" y="2305317"/>
            <a:ext cx="3666186" cy="18931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Base, </a:t>
            </a:r>
            <a:r>
              <a:rPr lang="en-US" dirty="0">
                <a:solidFill>
                  <a:schemeClr val="bg1"/>
                </a:solidFill>
              </a:rPr>
              <a:t>Honey, Papaya </a:t>
            </a:r>
            <a:r>
              <a:rPr lang="en-US" dirty="0" smtClean="0">
                <a:solidFill>
                  <a:schemeClr val="bg1"/>
                </a:solidFill>
              </a:rPr>
              <a:t>extract, Mulberry Extract, Sandalwood </a:t>
            </a:r>
            <a:r>
              <a:rPr lang="en-US" dirty="0">
                <a:solidFill>
                  <a:schemeClr val="bg1"/>
                </a:solidFill>
              </a:rPr>
              <a:t>Extract</a:t>
            </a:r>
          </a:p>
          <a:p>
            <a:pPr marL="0" indent="0">
              <a:buNone/>
            </a:pPr>
            <a:endParaRPr lang="en-US" dirty="0" smtClean="0">
              <a:solidFill>
                <a:schemeClr val="bg1"/>
              </a:solidFill>
            </a:endParaRPr>
          </a:p>
        </p:txBody>
      </p:sp>
      <p:sp>
        <p:nvSpPr>
          <p:cNvPr id="7" name="Content Placeholder 2"/>
          <p:cNvSpPr txBox="1">
            <a:spLocks noGrp="1"/>
          </p:cNvSpPr>
          <p:nvPr/>
        </p:nvSpPr>
        <p:spPr>
          <a:xfrm>
            <a:off x="444672" y="2578650"/>
            <a:ext cx="5908906" cy="395949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PROPERTIES</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This </a:t>
            </a:r>
            <a:r>
              <a:rPr lang="en-US" sz="2800" dirty="0">
                <a:solidFill>
                  <a:schemeClr val="bg1"/>
                </a:solidFill>
              </a:rPr>
              <a:t>gel provides the advance defense system and triggers positive </a:t>
            </a:r>
            <a:r>
              <a:rPr lang="en-US" sz="2800" dirty="0" smtClean="0">
                <a:solidFill>
                  <a:schemeClr val="bg1"/>
                </a:solidFill>
              </a:rPr>
              <a:t>changes.</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Skin </a:t>
            </a:r>
            <a:r>
              <a:rPr lang="en-US" sz="2800" dirty="0">
                <a:solidFill>
                  <a:schemeClr val="bg1"/>
                </a:solidFill>
              </a:rPr>
              <a:t>becomes smooth and toned with tightened effect making the skin firm and hydrated.</a:t>
            </a: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8" name="Content Placeholder 2"/>
          <p:cNvSpPr txBox="1">
            <a:spLocks/>
          </p:cNvSpPr>
          <p:nvPr/>
        </p:nvSpPr>
        <p:spPr>
          <a:xfrm>
            <a:off x="8225308" y="4472509"/>
            <a:ext cx="3966692" cy="23010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rgbClr val="7030A0"/>
                </a:solidFill>
              </a:rPr>
              <a:t>DIRECTION TO USE:</a:t>
            </a:r>
          </a:p>
          <a:p>
            <a:pPr marL="0" indent="0">
              <a:buNone/>
            </a:pPr>
            <a:r>
              <a:rPr lang="en-US" dirty="0">
                <a:solidFill>
                  <a:schemeClr val="bg1"/>
                </a:solidFill>
              </a:rPr>
              <a:t>Take an appropriate amount of pear gel &amp; apply on the face &amp; neck, gently massage till the gel get absorbed in the skin.</a:t>
            </a:r>
          </a:p>
          <a:p>
            <a:pPr marL="0" indent="0">
              <a:buNone/>
            </a:pPr>
            <a:endParaRPr lang="en-US" dirty="0" smtClean="0">
              <a:solidFill>
                <a:schemeClr val="bg1"/>
              </a:solidFill>
            </a:endParaRPr>
          </a:p>
        </p:txBody>
      </p:sp>
      <p:pic>
        <p:nvPicPr>
          <p:cNvPr id="9" name="Picture 8"/>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108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44455" y="0"/>
            <a:ext cx="5735905" cy="106861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dirty="0" err="1" smtClean="0">
                <a:solidFill>
                  <a:srgbClr val="FF0000"/>
                </a:solidFill>
              </a:rPr>
              <a:t>Ultracare</a:t>
            </a:r>
            <a:r>
              <a:rPr lang="en-US" dirty="0" smtClean="0">
                <a:solidFill>
                  <a:srgbClr val="FF0000"/>
                </a:solidFill>
              </a:rPr>
              <a:t> whitening kit</a:t>
            </a:r>
            <a:r>
              <a:rPr lang="en-US" dirty="0" smtClean="0"/>
              <a:t/>
            </a:r>
            <a:br>
              <a:rPr lang="en-US" dirty="0" smtClean="0"/>
            </a:br>
            <a:endParaRPr lang="en-US" dirty="0"/>
          </a:p>
        </p:txBody>
      </p:sp>
      <p:sp>
        <p:nvSpPr>
          <p:cNvPr id="5" name="Title 1"/>
          <p:cNvSpPr txBox="1">
            <a:spLocks/>
          </p:cNvSpPr>
          <p:nvPr/>
        </p:nvSpPr>
        <p:spPr>
          <a:xfrm>
            <a:off x="1373233" y="1236039"/>
            <a:ext cx="8157133" cy="79528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smtClean="0">
                <a:solidFill>
                  <a:srgbClr val="002060"/>
                </a:solidFill>
              </a:rPr>
              <a:t>STEP 5- </a:t>
            </a:r>
            <a:r>
              <a:rPr lang="en-US" sz="2800" dirty="0" err="1" smtClean="0">
                <a:solidFill>
                  <a:srgbClr val="002060"/>
                </a:solidFill>
              </a:rPr>
              <a:t>oriens</a:t>
            </a:r>
            <a:r>
              <a:rPr lang="en-US" sz="2800" dirty="0" smtClean="0">
                <a:solidFill>
                  <a:srgbClr val="002060"/>
                </a:solidFill>
              </a:rPr>
              <a:t> whitening </a:t>
            </a:r>
            <a:r>
              <a:rPr lang="en-US" sz="2800" dirty="0" err="1" smtClean="0">
                <a:solidFill>
                  <a:srgbClr val="002060"/>
                </a:solidFill>
              </a:rPr>
              <a:t>facepack</a:t>
            </a:r>
            <a:r>
              <a:rPr lang="en-US" sz="2800" dirty="0" smtClean="0">
                <a:solidFill>
                  <a:srgbClr val="002060"/>
                </a:solidFill>
              </a:rPr>
              <a:t/>
            </a:r>
            <a:br>
              <a:rPr lang="en-US" sz="2800" dirty="0" smtClean="0">
                <a:solidFill>
                  <a:srgbClr val="002060"/>
                </a:solidFill>
              </a:rPr>
            </a:br>
            <a:r>
              <a:rPr lang="en-US" sz="2800" dirty="0" smtClean="0"/>
              <a:t> </a:t>
            </a:r>
            <a:endParaRPr lang="en-US" sz="2800" dirty="0"/>
          </a:p>
        </p:txBody>
      </p:sp>
      <p:sp>
        <p:nvSpPr>
          <p:cNvPr id="6" name="Content Placeholder 2"/>
          <p:cNvSpPr txBox="1">
            <a:spLocks/>
          </p:cNvSpPr>
          <p:nvPr/>
        </p:nvSpPr>
        <p:spPr>
          <a:xfrm>
            <a:off x="8341216" y="2305317"/>
            <a:ext cx="3666186" cy="189319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Base, </a:t>
            </a:r>
            <a:r>
              <a:rPr lang="en-US" dirty="0">
                <a:solidFill>
                  <a:schemeClr val="bg1"/>
                </a:solidFill>
              </a:rPr>
              <a:t>Honey, </a:t>
            </a:r>
            <a:r>
              <a:rPr lang="en-US" dirty="0" smtClean="0">
                <a:solidFill>
                  <a:schemeClr val="bg1"/>
                </a:solidFill>
              </a:rPr>
              <a:t>Kaolin, </a:t>
            </a:r>
            <a:r>
              <a:rPr lang="en-US" dirty="0" err="1" smtClean="0">
                <a:solidFill>
                  <a:schemeClr val="bg1"/>
                </a:solidFill>
              </a:rPr>
              <a:t>Chandan</a:t>
            </a:r>
            <a:r>
              <a:rPr lang="en-US" dirty="0" smtClean="0">
                <a:solidFill>
                  <a:schemeClr val="bg1"/>
                </a:solidFill>
              </a:rPr>
              <a:t>, </a:t>
            </a:r>
            <a:r>
              <a:rPr lang="en-US" dirty="0" err="1" smtClean="0">
                <a:solidFill>
                  <a:schemeClr val="bg1"/>
                </a:solidFill>
              </a:rPr>
              <a:t>Multani</a:t>
            </a:r>
            <a:r>
              <a:rPr lang="en-US" dirty="0" smtClean="0">
                <a:solidFill>
                  <a:schemeClr val="bg1"/>
                </a:solidFill>
              </a:rPr>
              <a:t> </a:t>
            </a:r>
            <a:r>
              <a:rPr lang="en-US" dirty="0" err="1" smtClean="0">
                <a:solidFill>
                  <a:schemeClr val="bg1"/>
                </a:solidFill>
              </a:rPr>
              <a:t>Mitti</a:t>
            </a:r>
            <a:r>
              <a:rPr lang="en-US" dirty="0" smtClean="0">
                <a:solidFill>
                  <a:schemeClr val="bg1"/>
                </a:solidFill>
              </a:rPr>
              <a:t>, Papaya extract, Mulberry Extract, Sandalwood </a:t>
            </a:r>
            <a:r>
              <a:rPr lang="en-US" dirty="0">
                <a:solidFill>
                  <a:schemeClr val="bg1"/>
                </a:solidFill>
              </a:rPr>
              <a:t>Extract</a:t>
            </a:r>
          </a:p>
          <a:p>
            <a:pPr marL="0" indent="0">
              <a:buNone/>
            </a:pPr>
            <a:endParaRPr lang="en-US" dirty="0" smtClean="0">
              <a:solidFill>
                <a:schemeClr val="bg1"/>
              </a:solidFill>
            </a:endParaRPr>
          </a:p>
        </p:txBody>
      </p:sp>
      <p:sp>
        <p:nvSpPr>
          <p:cNvPr id="7" name="Content Placeholder 2"/>
          <p:cNvSpPr txBox="1">
            <a:spLocks noGrp="1"/>
          </p:cNvSpPr>
          <p:nvPr/>
        </p:nvSpPr>
        <p:spPr>
          <a:xfrm>
            <a:off x="444672" y="2578650"/>
            <a:ext cx="5908906" cy="395949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PROPERTIES</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This </a:t>
            </a:r>
            <a:r>
              <a:rPr lang="en-US" sz="2800" dirty="0">
                <a:solidFill>
                  <a:schemeClr val="bg1"/>
                </a:solidFill>
              </a:rPr>
              <a:t>masks firms and tightens the skin</a:t>
            </a:r>
            <a:r>
              <a:rPr lang="en-US" sz="2800" dirty="0" smtClean="0">
                <a:solidFill>
                  <a:schemeClr val="bg1"/>
                </a:solidFill>
              </a:rPr>
              <a:t>.</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 </a:t>
            </a:r>
            <a:r>
              <a:rPr lang="en-US" sz="2800" dirty="0">
                <a:solidFill>
                  <a:schemeClr val="bg1"/>
                </a:solidFill>
              </a:rPr>
              <a:t>It makes the skin glow and cleanses clogged pores to remove impurities from the </a:t>
            </a:r>
            <a:r>
              <a:rPr lang="en-US" sz="2800" dirty="0" smtClean="0">
                <a:solidFill>
                  <a:schemeClr val="bg1"/>
                </a:solidFill>
              </a:rPr>
              <a:t>skin.</a:t>
            </a: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It </a:t>
            </a:r>
            <a:r>
              <a:rPr lang="en-US" sz="2800" dirty="0">
                <a:solidFill>
                  <a:schemeClr val="bg1"/>
                </a:solidFill>
              </a:rPr>
              <a:t>restores the elasticity of your skin, improves skin texture and helps to minimize wrinkles.</a:t>
            </a:r>
            <a:endParaRPr lang="en-US" sz="2800" dirty="0" smtClean="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8" name="Content Placeholder 2"/>
          <p:cNvSpPr txBox="1">
            <a:spLocks/>
          </p:cNvSpPr>
          <p:nvPr/>
        </p:nvSpPr>
        <p:spPr>
          <a:xfrm>
            <a:off x="8225308" y="4472509"/>
            <a:ext cx="3966692" cy="23010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rgbClr val="7030A0"/>
                </a:solidFill>
              </a:rPr>
              <a:t>DIRECTION TO USE:</a:t>
            </a:r>
          </a:p>
          <a:p>
            <a:pPr marL="0" indent="0">
              <a:buNone/>
            </a:pPr>
            <a:r>
              <a:rPr lang="en-US" dirty="0">
                <a:solidFill>
                  <a:schemeClr val="bg1"/>
                </a:solidFill>
              </a:rPr>
              <a:t>Apply pack in a thick layer over the face and neck area with finger tips. Avoid areas around the eyes and leave it till it dries off. Wash off with water.</a:t>
            </a:r>
            <a:endParaRPr lang="en-US" dirty="0" smtClean="0">
              <a:solidFill>
                <a:schemeClr val="bg1"/>
              </a:solidFill>
            </a:endParaRPr>
          </a:p>
        </p:txBody>
      </p:sp>
      <p:pic>
        <p:nvPicPr>
          <p:cNvPr id="9" name="Picture 8"/>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973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44455" y="0"/>
            <a:ext cx="5735905" cy="106861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dirty="0" err="1" smtClean="0">
                <a:solidFill>
                  <a:srgbClr val="FF0000"/>
                </a:solidFill>
              </a:rPr>
              <a:t>Ultracare</a:t>
            </a:r>
            <a:r>
              <a:rPr lang="en-US" dirty="0" smtClean="0">
                <a:solidFill>
                  <a:srgbClr val="FF0000"/>
                </a:solidFill>
              </a:rPr>
              <a:t> whitening kit</a:t>
            </a:r>
            <a:r>
              <a:rPr lang="en-US" dirty="0" smtClean="0"/>
              <a:t/>
            </a:r>
            <a:br>
              <a:rPr lang="en-US" dirty="0" smtClean="0"/>
            </a:br>
            <a:endParaRPr lang="en-US" dirty="0"/>
          </a:p>
        </p:txBody>
      </p:sp>
      <p:sp>
        <p:nvSpPr>
          <p:cNvPr id="5" name="Title 1"/>
          <p:cNvSpPr txBox="1">
            <a:spLocks/>
          </p:cNvSpPr>
          <p:nvPr/>
        </p:nvSpPr>
        <p:spPr>
          <a:xfrm>
            <a:off x="1373233" y="1236039"/>
            <a:ext cx="8157133" cy="79528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smtClean="0">
                <a:solidFill>
                  <a:srgbClr val="002060"/>
                </a:solidFill>
              </a:rPr>
              <a:t>STEP 6- </a:t>
            </a:r>
            <a:r>
              <a:rPr lang="en-US" sz="2800" dirty="0" err="1" smtClean="0">
                <a:solidFill>
                  <a:srgbClr val="002060"/>
                </a:solidFill>
              </a:rPr>
              <a:t>oriens</a:t>
            </a:r>
            <a:r>
              <a:rPr lang="en-US" sz="2800" dirty="0" smtClean="0">
                <a:solidFill>
                  <a:srgbClr val="002060"/>
                </a:solidFill>
              </a:rPr>
              <a:t> whitening serum</a:t>
            </a:r>
            <a:br>
              <a:rPr lang="en-US" sz="2800" dirty="0" smtClean="0">
                <a:solidFill>
                  <a:srgbClr val="002060"/>
                </a:solidFill>
              </a:rPr>
            </a:br>
            <a:r>
              <a:rPr lang="en-US" sz="2800" dirty="0" smtClean="0"/>
              <a:t> </a:t>
            </a:r>
            <a:endParaRPr lang="en-US" sz="2800" dirty="0"/>
          </a:p>
        </p:txBody>
      </p:sp>
      <p:sp>
        <p:nvSpPr>
          <p:cNvPr id="6" name="Content Placeholder 2"/>
          <p:cNvSpPr txBox="1">
            <a:spLocks/>
          </p:cNvSpPr>
          <p:nvPr/>
        </p:nvSpPr>
        <p:spPr>
          <a:xfrm>
            <a:off x="8379852" y="2292438"/>
            <a:ext cx="3666186" cy="189319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fi-FI" dirty="0">
                <a:solidFill>
                  <a:schemeClr val="bg1"/>
                </a:solidFill>
              </a:rPr>
              <a:t>Vitamin C, Vitamin E, Hyaluronic acid</a:t>
            </a:r>
            <a:endParaRPr lang="en-US" dirty="0" smtClean="0">
              <a:solidFill>
                <a:schemeClr val="bg1"/>
              </a:solidFill>
            </a:endParaRPr>
          </a:p>
        </p:txBody>
      </p:sp>
      <p:sp>
        <p:nvSpPr>
          <p:cNvPr id="7" name="Content Placeholder 2"/>
          <p:cNvSpPr txBox="1">
            <a:spLocks noGrp="1"/>
          </p:cNvSpPr>
          <p:nvPr/>
        </p:nvSpPr>
        <p:spPr>
          <a:xfrm>
            <a:off x="444672" y="2578650"/>
            <a:ext cx="5908906" cy="395949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4572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9144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13716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1828800" algn="ctr" defTabSz="914400" rtl="0" latinLnBrk="0">
              <a:lnSpc>
                <a:spcPct val="100000"/>
              </a:lnSpc>
              <a:spcBef>
                <a:spcPts val="50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solidFill>
                  <a:srgbClr val="FFFFFF"/>
                </a:solidFill>
                <a:uFillTx/>
                <a:latin typeface="+mn-lt"/>
                <a:ea typeface="+mn-ea"/>
                <a:cs typeface="+mn-cs"/>
                <a:sym typeface="Calibri"/>
              </a:defRPr>
            </a:lvl9pPr>
          </a:lstStyle>
          <a:p>
            <a:pPr algn="l">
              <a:lnSpc>
                <a:spcPct val="80000"/>
              </a:lnSpc>
              <a:spcBef>
                <a:spcPts val="300"/>
              </a:spcBef>
              <a:buSzPct val="100000"/>
              <a:defRPr sz="1600" b="0"/>
            </a:pPr>
            <a:r>
              <a:rPr lang="en-US" sz="3600" dirty="0" smtClean="0">
                <a:solidFill>
                  <a:srgbClr val="FFC000"/>
                </a:solidFill>
              </a:rPr>
              <a:t>PROPERTIES</a:t>
            </a:r>
            <a:r>
              <a:rPr lang="en-US" sz="2800" dirty="0" smtClean="0">
                <a:solidFill>
                  <a:srgbClr val="FFC000"/>
                </a:solidFill>
              </a:rPr>
              <a:t>:</a:t>
            </a: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r>
              <a:rPr lang="en-US" sz="2800" dirty="0" smtClean="0">
                <a:solidFill>
                  <a:schemeClr val="bg1"/>
                </a:solidFill>
              </a:rPr>
              <a:t>The </a:t>
            </a:r>
            <a:r>
              <a:rPr lang="en-US" sz="2800" dirty="0">
                <a:solidFill>
                  <a:schemeClr val="bg1"/>
                </a:solidFill>
              </a:rPr>
              <a:t>specially formulated serum to give your skin more radiant glow, works wonderfully to hydrate and repair skin, giving face more shine and luster.</a:t>
            </a:r>
            <a:endParaRPr lang="en-US" sz="2800" dirty="0" smtClean="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endParaRPr lang="en-US" sz="2800" dirty="0">
              <a:solidFill>
                <a:schemeClr val="bg1"/>
              </a:solidFill>
            </a:endParaRPr>
          </a:p>
          <a:p>
            <a:pPr marL="457200" indent="-457200" algn="l">
              <a:lnSpc>
                <a:spcPct val="80000"/>
              </a:lnSpc>
              <a:spcBef>
                <a:spcPts val="300"/>
              </a:spcBef>
              <a:buSzPct val="100000"/>
              <a:buFont typeface="Arial" panose="020B0604020202020204" pitchFamily="34" charset="0"/>
              <a:buChar char="•"/>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2800" dirty="0" smtClean="0">
              <a:solidFill>
                <a:schemeClr val="bg1"/>
              </a:solidFill>
            </a:endParaRPr>
          </a:p>
          <a:p>
            <a:pPr algn="l">
              <a:lnSpc>
                <a:spcPct val="80000"/>
              </a:lnSpc>
              <a:spcBef>
                <a:spcPts val="300"/>
              </a:spcBef>
              <a:buSzPct val="100000"/>
              <a:defRPr sz="1600" b="0"/>
            </a:pPr>
            <a:endParaRPr lang="en-US" sz="1800" dirty="0" smtClean="0">
              <a:solidFill>
                <a:srgbClr val="FFC000"/>
              </a:solidFill>
            </a:endParaRPr>
          </a:p>
          <a:p>
            <a:pPr algn="l">
              <a:lnSpc>
                <a:spcPct val="80000"/>
              </a:lnSpc>
              <a:spcBef>
                <a:spcPts val="300"/>
              </a:spcBef>
              <a:buSzPct val="100000"/>
              <a:defRPr sz="1600" b="0"/>
            </a:pPr>
            <a:endParaRPr lang="en-US" sz="1800" dirty="0" smtClean="0">
              <a:solidFill>
                <a:srgbClr val="FFC000"/>
              </a:solidFill>
            </a:endParaRPr>
          </a:p>
        </p:txBody>
      </p:sp>
      <p:sp>
        <p:nvSpPr>
          <p:cNvPr id="8" name="Content Placeholder 2"/>
          <p:cNvSpPr txBox="1">
            <a:spLocks/>
          </p:cNvSpPr>
          <p:nvPr/>
        </p:nvSpPr>
        <p:spPr>
          <a:xfrm>
            <a:off x="8225308" y="4472509"/>
            <a:ext cx="3966692" cy="23010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rgbClr val="7030A0"/>
                </a:solidFill>
              </a:rPr>
              <a:t>DIRECTION TO USE:</a:t>
            </a:r>
          </a:p>
          <a:p>
            <a:pPr marL="0" indent="0">
              <a:buNone/>
            </a:pPr>
            <a:r>
              <a:rPr lang="en-US" dirty="0">
                <a:solidFill>
                  <a:schemeClr val="bg1"/>
                </a:solidFill>
              </a:rPr>
              <a:t>Finally after facial, apply serum on entire face and neck to give an instant glow. It can also be mixed with gel or cream (in case of dry skin) during the massage process to give better glow and radiance.</a:t>
            </a:r>
          </a:p>
          <a:p>
            <a:pPr marL="0" indent="0">
              <a:buNone/>
            </a:pPr>
            <a:endParaRPr lang="en-US" dirty="0" smtClean="0">
              <a:solidFill>
                <a:schemeClr val="bg1"/>
              </a:solidFill>
            </a:endParaRPr>
          </a:p>
        </p:txBody>
      </p:sp>
      <p:pic>
        <p:nvPicPr>
          <p:cNvPr id="9" name="Picture 8"/>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38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23" y="0"/>
            <a:ext cx="5349539" cy="1262130"/>
          </a:xfrm>
        </p:spPr>
        <p:txBody>
          <a:bodyPr/>
          <a:lstStyle/>
          <a:p>
            <a:r>
              <a:rPr lang="en-US" dirty="0" smtClean="0">
                <a:solidFill>
                  <a:srgbClr val="FF0000"/>
                </a:solidFill>
              </a:rPr>
              <a:t>Business opportunities</a:t>
            </a:r>
            <a:endParaRPr lang="en-US" dirty="0">
              <a:solidFill>
                <a:srgbClr val="FF0000"/>
              </a:solidFill>
            </a:endParaRPr>
          </a:p>
        </p:txBody>
      </p:sp>
      <p:sp>
        <p:nvSpPr>
          <p:cNvPr id="3" name="Content Placeholder 2"/>
          <p:cNvSpPr>
            <a:spLocks noGrp="1"/>
          </p:cNvSpPr>
          <p:nvPr>
            <p:ph idx="1"/>
          </p:nvPr>
        </p:nvSpPr>
        <p:spPr>
          <a:xfrm>
            <a:off x="394437" y="1721454"/>
            <a:ext cx="11518521" cy="4473284"/>
          </a:xfrm>
        </p:spPr>
        <p:txBody>
          <a:bodyPr>
            <a:normAutofit/>
          </a:bodyPr>
          <a:lstStyle/>
          <a:p>
            <a:r>
              <a:rPr lang="en-US" dirty="0">
                <a:solidFill>
                  <a:schemeClr val="bg1"/>
                </a:solidFill>
              </a:rPr>
              <a:t>General consumers can buy and use products from the nearest sales outlets </a:t>
            </a:r>
            <a:r>
              <a:rPr lang="en-US" dirty="0" smtClean="0">
                <a:solidFill>
                  <a:schemeClr val="bg1"/>
                </a:solidFill>
              </a:rPr>
              <a:t>of Global </a:t>
            </a:r>
            <a:r>
              <a:rPr lang="en-US" dirty="0" err="1">
                <a:solidFill>
                  <a:schemeClr val="bg1"/>
                </a:solidFill>
              </a:rPr>
              <a:t>Oriens</a:t>
            </a:r>
            <a:r>
              <a:rPr lang="en-US" dirty="0">
                <a:solidFill>
                  <a:schemeClr val="bg1"/>
                </a:solidFill>
              </a:rPr>
              <a:t> </a:t>
            </a:r>
            <a:r>
              <a:rPr lang="en-US" dirty="0" smtClean="0">
                <a:solidFill>
                  <a:schemeClr val="bg1"/>
                </a:solidFill>
              </a:rPr>
              <a:t>Nepal.</a:t>
            </a:r>
          </a:p>
          <a:p>
            <a:r>
              <a:rPr lang="en-US" dirty="0" smtClean="0">
                <a:solidFill>
                  <a:schemeClr val="bg1"/>
                </a:solidFill>
              </a:rPr>
              <a:t>You </a:t>
            </a:r>
            <a:r>
              <a:rPr lang="en-US" dirty="0">
                <a:solidFill>
                  <a:schemeClr val="bg1"/>
                </a:solidFill>
              </a:rPr>
              <a:t>can learn about the composition, benefits and usage </a:t>
            </a:r>
            <a:r>
              <a:rPr lang="en-US" dirty="0" smtClean="0">
                <a:solidFill>
                  <a:schemeClr val="bg1"/>
                </a:solidFill>
              </a:rPr>
              <a:t>of our </a:t>
            </a:r>
            <a:r>
              <a:rPr lang="en-US" dirty="0">
                <a:solidFill>
                  <a:schemeClr val="bg1"/>
                </a:solidFill>
              </a:rPr>
              <a:t>products through </a:t>
            </a:r>
            <a:r>
              <a:rPr lang="en-US" dirty="0" smtClean="0">
                <a:solidFill>
                  <a:schemeClr val="bg1"/>
                </a:solidFill>
              </a:rPr>
              <a:t>distributors.</a:t>
            </a:r>
          </a:p>
          <a:p>
            <a:r>
              <a:rPr lang="en-US" dirty="0" smtClean="0">
                <a:solidFill>
                  <a:schemeClr val="bg1"/>
                </a:solidFill>
              </a:rPr>
              <a:t>As </a:t>
            </a:r>
            <a:r>
              <a:rPr lang="en-US" dirty="0">
                <a:solidFill>
                  <a:schemeClr val="bg1"/>
                </a:solidFill>
              </a:rPr>
              <a:t>the sales occurs through direct sales </a:t>
            </a:r>
            <a:r>
              <a:rPr lang="en-US" dirty="0" smtClean="0">
                <a:solidFill>
                  <a:schemeClr val="bg1"/>
                </a:solidFill>
              </a:rPr>
              <a:t>system, you </a:t>
            </a:r>
            <a:r>
              <a:rPr lang="en-US" dirty="0">
                <a:solidFill>
                  <a:schemeClr val="bg1"/>
                </a:solidFill>
              </a:rPr>
              <a:t>can also get the benefits as per the market plan of the company after selling </a:t>
            </a:r>
            <a:r>
              <a:rPr lang="en-US" dirty="0" smtClean="0">
                <a:solidFill>
                  <a:schemeClr val="bg1"/>
                </a:solidFill>
              </a:rPr>
              <a:t>its products </a:t>
            </a:r>
            <a:r>
              <a:rPr lang="en-US" dirty="0">
                <a:solidFill>
                  <a:schemeClr val="bg1"/>
                </a:solidFill>
              </a:rPr>
              <a:t>as a </a:t>
            </a:r>
            <a:r>
              <a:rPr lang="en-US" dirty="0">
                <a:solidFill>
                  <a:srgbClr val="FFFF00"/>
                </a:solidFill>
              </a:rPr>
              <a:t>distributor</a:t>
            </a:r>
            <a:r>
              <a:rPr lang="en-US" dirty="0" smtClean="0">
                <a:solidFill>
                  <a:schemeClr val="bg1"/>
                </a:solidFill>
              </a:rPr>
              <a:t>.</a:t>
            </a:r>
          </a:p>
          <a:p>
            <a:r>
              <a:rPr lang="en-US" dirty="0">
                <a:solidFill>
                  <a:schemeClr val="bg1"/>
                </a:solidFill>
              </a:rPr>
              <a:t>The company has arranged commissions, incentives and rewards based on the </a:t>
            </a:r>
            <a:r>
              <a:rPr lang="en-US" dirty="0" smtClean="0">
                <a:solidFill>
                  <a:schemeClr val="bg1"/>
                </a:solidFill>
              </a:rPr>
              <a:t>sales ratio.</a:t>
            </a:r>
          </a:p>
          <a:p>
            <a:r>
              <a:rPr lang="en-US" dirty="0" smtClean="0">
                <a:solidFill>
                  <a:srgbClr val="FFFF00"/>
                </a:solidFill>
              </a:rPr>
              <a:t>Distributor</a:t>
            </a:r>
            <a:r>
              <a:rPr lang="en-US" dirty="0" smtClean="0">
                <a:solidFill>
                  <a:schemeClr val="bg1"/>
                </a:solidFill>
              </a:rPr>
              <a:t> </a:t>
            </a:r>
            <a:r>
              <a:rPr lang="en-US" dirty="0">
                <a:solidFill>
                  <a:schemeClr val="bg1"/>
                </a:solidFill>
              </a:rPr>
              <a:t>will be able to create </a:t>
            </a:r>
            <a:r>
              <a:rPr lang="en-US" dirty="0" smtClean="0">
                <a:solidFill>
                  <a:schemeClr val="bg1"/>
                </a:solidFill>
              </a:rPr>
              <a:t>self-income </a:t>
            </a:r>
            <a:r>
              <a:rPr lang="en-US" dirty="0">
                <a:solidFill>
                  <a:schemeClr val="bg1"/>
                </a:solidFill>
              </a:rPr>
              <a:t>by earning money on the basis of sales ratio.</a:t>
            </a:r>
          </a:p>
        </p:txBody>
      </p:sp>
      <p:pic>
        <p:nvPicPr>
          <p:cNvPr id="4" name="Picture 3"/>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22342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151804" cy="978794"/>
          </a:xfrm>
        </p:spPr>
        <p:txBody>
          <a:bodyPr/>
          <a:lstStyle/>
          <a:p>
            <a:r>
              <a:rPr lang="en-US" dirty="0" smtClean="0">
                <a:solidFill>
                  <a:srgbClr val="FF0000"/>
                </a:solidFill>
              </a:rPr>
              <a:t>Distributor plan</a:t>
            </a:r>
            <a:endParaRPr lang="en-US" dirty="0">
              <a:solidFill>
                <a:srgbClr val="FF0000"/>
              </a:solidFill>
            </a:endParaRPr>
          </a:p>
        </p:txBody>
      </p:sp>
      <p:sp>
        <p:nvSpPr>
          <p:cNvPr id="3" name="Content Placeholder 2"/>
          <p:cNvSpPr>
            <a:spLocks noGrp="1"/>
          </p:cNvSpPr>
          <p:nvPr>
            <p:ph idx="1"/>
          </p:nvPr>
        </p:nvSpPr>
        <p:spPr>
          <a:xfrm>
            <a:off x="548984" y="2165311"/>
            <a:ext cx="6251061" cy="1595320"/>
          </a:xfrm>
        </p:spPr>
        <p:txBody>
          <a:bodyPr/>
          <a:lstStyle/>
          <a:p>
            <a:pPr marL="0" indent="0">
              <a:buNone/>
            </a:pPr>
            <a:r>
              <a:rPr lang="en-US" dirty="0" smtClean="0">
                <a:solidFill>
                  <a:schemeClr val="bg1"/>
                </a:solidFill>
              </a:rPr>
              <a:t>Any Nepali citizen of 18 age signing the Global </a:t>
            </a:r>
            <a:r>
              <a:rPr lang="en-US" dirty="0" err="1" smtClean="0">
                <a:solidFill>
                  <a:schemeClr val="bg1"/>
                </a:solidFill>
              </a:rPr>
              <a:t>Oriens</a:t>
            </a:r>
            <a:r>
              <a:rPr lang="en-US" dirty="0" smtClean="0">
                <a:solidFill>
                  <a:schemeClr val="bg1"/>
                </a:solidFill>
              </a:rPr>
              <a:t> Nepal Sale’s Agreement form can become the legal distributor of this company.</a:t>
            </a:r>
            <a:r>
              <a:rPr lang="en-US" dirty="0" smtClean="0"/>
              <a:t> </a:t>
            </a:r>
            <a:endParaRPr lang="en-US" dirty="0"/>
          </a:p>
        </p:txBody>
      </p:sp>
      <p:pic>
        <p:nvPicPr>
          <p:cNvPr id="4" name="Picture 3"/>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itle 1"/>
          <p:cNvSpPr txBox="1">
            <a:spLocks/>
          </p:cNvSpPr>
          <p:nvPr/>
        </p:nvSpPr>
        <p:spPr>
          <a:xfrm>
            <a:off x="73237" y="1370030"/>
            <a:ext cx="8157133" cy="79528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smtClean="0">
                <a:solidFill>
                  <a:srgbClr val="002060"/>
                </a:solidFill>
              </a:rPr>
              <a:t>Who can be the distributor ?</a:t>
            </a:r>
            <a:br>
              <a:rPr lang="en-US" sz="2800" dirty="0" smtClean="0">
                <a:solidFill>
                  <a:srgbClr val="002060"/>
                </a:solidFill>
              </a:rPr>
            </a:br>
            <a:r>
              <a:rPr lang="en-US" sz="2800" dirty="0" smtClean="0"/>
              <a:t> </a:t>
            </a:r>
            <a:endParaRPr lang="en-US" sz="2800" dirty="0"/>
          </a:p>
        </p:txBody>
      </p:sp>
      <p:pic>
        <p:nvPicPr>
          <p:cNvPr id="7" name="Picture 6"/>
          <p:cNvPicPr>
            <a:picLocks noChangeAspect="1"/>
          </p:cNvPicPr>
          <p:nvPr/>
        </p:nvPicPr>
        <p:blipFill>
          <a:blip r:embed="rId3"/>
          <a:stretch>
            <a:fillRect/>
          </a:stretch>
        </p:blipFill>
        <p:spPr>
          <a:xfrm>
            <a:off x="7363595" y="1767669"/>
            <a:ext cx="4827252" cy="3667215"/>
          </a:xfrm>
          <a:prstGeom prst="rect">
            <a:avLst/>
          </a:prstGeom>
        </p:spPr>
      </p:pic>
      <p:sp>
        <p:nvSpPr>
          <p:cNvPr id="8" name="Content Placeholder 2"/>
          <p:cNvSpPr txBox="1">
            <a:spLocks/>
          </p:cNvSpPr>
          <p:nvPr/>
        </p:nvSpPr>
        <p:spPr>
          <a:xfrm>
            <a:off x="1001432" y="5066631"/>
            <a:ext cx="6362163" cy="17913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FFFF00"/>
                </a:solidFill>
              </a:rPr>
              <a:t>Some important clause:</a:t>
            </a:r>
          </a:p>
          <a:p>
            <a:r>
              <a:rPr lang="en-US" sz="2000" dirty="0">
                <a:solidFill>
                  <a:schemeClr val="bg1"/>
                </a:solidFill>
              </a:rPr>
              <a:t>Purchase </a:t>
            </a:r>
            <a:r>
              <a:rPr lang="en-US" sz="2000" dirty="0" smtClean="0">
                <a:solidFill>
                  <a:schemeClr val="bg1"/>
                </a:solidFill>
              </a:rPr>
              <a:t>any </a:t>
            </a:r>
            <a:r>
              <a:rPr lang="en-US" sz="2000" dirty="0">
                <a:solidFill>
                  <a:schemeClr val="bg1"/>
                </a:solidFill>
              </a:rPr>
              <a:t>GLOBAL ORIEN’S Nepal </a:t>
            </a:r>
            <a:r>
              <a:rPr lang="en-US" sz="2000" dirty="0" smtClean="0">
                <a:solidFill>
                  <a:schemeClr val="bg1"/>
                </a:solidFill>
              </a:rPr>
              <a:t>Products of 10PV</a:t>
            </a:r>
          </a:p>
          <a:p>
            <a:r>
              <a:rPr lang="en-US" sz="2000" dirty="0">
                <a:solidFill>
                  <a:schemeClr val="bg1"/>
                </a:solidFill>
              </a:rPr>
              <a:t>30 Days Money Back Policy</a:t>
            </a:r>
          </a:p>
          <a:p>
            <a:endParaRPr lang="en-US" sz="2000" dirty="0">
              <a:solidFill>
                <a:schemeClr val="bg1"/>
              </a:solidFill>
            </a:endParaRPr>
          </a:p>
          <a:p>
            <a:pPr marL="0" indent="0">
              <a:buFont typeface="Arial" panose="020B0604020202020204" pitchFamily="34" charset="0"/>
              <a:buNone/>
            </a:pPr>
            <a:endParaRPr lang="en-US" dirty="0">
              <a:solidFill>
                <a:srgbClr val="FFFF00"/>
              </a:solidFill>
            </a:endParaRPr>
          </a:p>
        </p:txBody>
      </p:sp>
    </p:spTree>
    <p:extLst>
      <p:ext uri="{BB962C8B-B14F-4D97-AF65-F5344CB8AC3E}">
        <p14:creationId xmlns:p14="http://schemas.microsoft.com/office/powerpoint/2010/main" val="42345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594" y="0"/>
            <a:ext cx="6478073" cy="1236372"/>
          </a:xfrm>
        </p:spPr>
        <p:txBody>
          <a:bodyPr>
            <a:normAutofit/>
          </a:bodyPr>
          <a:lstStyle/>
          <a:p>
            <a:pPr algn="ctr"/>
            <a:r>
              <a:rPr lang="en-US" sz="4000" dirty="0" smtClean="0">
                <a:solidFill>
                  <a:srgbClr val="FF0000"/>
                </a:solidFill>
              </a:rPr>
              <a:t>Sales Plan</a:t>
            </a:r>
            <a:endParaRPr lang="en-US" sz="4000" dirty="0">
              <a:solidFill>
                <a:srgbClr val="FF0000"/>
              </a:solidFill>
            </a:endParaRPr>
          </a:p>
        </p:txBody>
      </p:sp>
      <p:sp>
        <p:nvSpPr>
          <p:cNvPr id="3" name="Content Placeholder 2"/>
          <p:cNvSpPr>
            <a:spLocks noGrp="1"/>
          </p:cNvSpPr>
          <p:nvPr>
            <p:ph idx="1"/>
          </p:nvPr>
        </p:nvSpPr>
        <p:spPr>
          <a:xfrm>
            <a:off x="2125015" y="1734333"/>
            <a:ext cx="8319752" cy="905836"/>
          </a:xfrm>
        </p:spPr>
        <p:txBody>
          <a:bodyPr>
            <a:normAutofit/>
          </a:bodyPr>
          <a:lstStyle/>
          <a:p>
            <a:pPr marL="0" indent="0" algn="ctr">
              <a:buNone/>
            </a:pPr>
            <a:r>
              <a:rPr lang="en-US" sz="3200" dirty="0" smtClean="0">
                <a:solidFill>
                  <a:srgbClr val="FF0000"/>
                </a:solidFill>
              </a:rPr>
              <a:t>Incentives are provided in 3 different ways:</a:t>
            </a:r>
            <a:endParaRPr lang="en-US" sz="3200" dirty="0">
              <a:solidFill>
                <a:srgbClr val="92D050"/>
              </a:solidFill>
            </a:endParaRPr>
          </a:p>
        </p:txBody>
      </p:sp>
      <p:sp>
        <p:nvSpPr>
          <p:cNvPr id="11" name="Down Arrow 10"/>
          <p:cNvSpPr/>
          <p:nvPr/>
        </p:nvSpPr>
        <p:spPr>
          <a:xfrm>
            <a:off x="5628068" y="2923504"/>
            <a:ext cx="418562" cy="1455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lock Arc 12"/>
          <p:cNvSpPr/>
          <p:nvPr/>
        </p:nvSpPr>
        <p:spPr>
          <a:xfrm>
            <a:off x="8293994" y="3138130"/>
            <a:ext cx="1635617" cy="104750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a:off x="1770845" y="3065171"/>
            <a:ext cx="1609859" cy="978795"/>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4468970" y="4662152"/>
            <a:ext cx="2562896" cy="10174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bg1"/>
                </a:solidFill>
              </a:rPr>
              <a:t>First Incentive Payment</a:t>
            </a:r>
            <a:endParaRPr lang="en-US" sz="3200" i="1" dirty="0">
              <a:solidFill>
                <a:schemeClr val="bg1"/>
              </a:solidFill>
            </a:endParaRPr>
          </a:p>
        </p:txBody>
      </p:sp>
      <p:sp>
        <p:nvSpPr>
          <p:cNvPr id="16" name="Rectangle 15"/>
          <p:cNvSpPr/>
          <p:nvPr/>
        </p:nvSpPr>
        <p:spPr>
          <a:xfrm>
            <a:off x="1107583" y="4662152"/>
            <a:ext cx="2550017" cy="10174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bg1"/>
                </a:solidFill>
              </a:rPr>
              <a:t>Reward Incentive</a:t>
            </a:r>
            <a:endParaRPr lang="en-US" sz="3200" i="1" dirty="0">
              <a:solidFill>
                <a:schemeClr val="bg1"/>
              </a:solidFill>
            </a:endParaRPr>
          </a:p>
        </p:txBody>
      </p:sp>
      <p:sp>
        <p:nvSpPr>
          <p:cNvPr id="17" name="Rectangle 16"/>
          <p:cNvSpPr/>
          <p:nvPr/>
        </p:nvSpPr>
        <p:spPr>
          <a:xfrm>
            <a:off x="8293994" y="4816699"/>
            <a:ext cx="2807595" cy="991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rPr>
              <a:t>Sales &amp; Purchase Incentive</a:t>
            </a:r>
            <a:endParaRPr lang="en-US" sz="2800" i="1" dirty="0">
              <a:solidFill>
                <a:schemeClr val="bg1"/>
              </a:solidFill>
            </a:endParaRPr>
          </a:p>
        </p:txBody>
      </p:sp>
      <p:pic>
        <p:nvPicPr>
          <p:cNvPr id="18" name="Picture 17"/>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39371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5"/>
          <p:cNvSpPr/>
          <p:nvPr/>
        </p:nvSpPr>
        <p:spPr>
          <a:xfrm>
            <a:off x="1520780" y="347827"/>
            <a:ext cx="6858001" cy="445478"/>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grpSp>
        <p:nvGrpSpPr>
          <p:cNvPr id="206" name="Rounded Rectangle 4"/>
          <p:cNvGrpSpPr/>
          <p:nvPr/>
        </p:nvGrpSpPr>
        <p:grpSpPr>
          <a:xfrm>
            <a:off x="2692354" y="298586"/>
            <a:ext cx="4514852" cy="514351"/>
            <a:chOff x="-1804370" y="-959993"/>
            <a:chExt cx="6421121" cy="731521"/>
          </a:xfrm>
          <a:solidFill>
            <a:srgbClr val="EC08E9"/>
          </a:solidFill>
        </p:grpSpPr>
        <p:sp>
          <p:nvSpPr>
            <p:cNvPr id="204" name="Rounded Rectangle"/>
            <p:cNvSpPr/>
            <p:nvPr/>
          </p:nvSpPr>
          <p:spPr>
            <a:xfrm>
              <a:off x="-1804370" y="-959993"/>
              <a:ext cx="6421121" cy="731521"/>
            </a:xfrm>
            <a:prstGeom prst="roundRect">
              <a:avLst>
                <a:gd name="adj" fmla="val 16667"/>
              </a:avLst>
            </a:prstGeom>
            <a:grpFill/>
            <a:ln w="12700" cap="rnd">
              <a:solidFill>
                <a:srgbClr val="5E098D"/>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05" name="FAST TRACK BONUS"/>
            <p:cNvSpPr txBox="1"/>
            <p:nvPr/>
          </p:nvSpPr>
          <p:spPr>
            <a:xfrm>
              <a:off x="-1732952" y="-932627"/>
              <a:ext cx="6349703" cy="621751"/>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3400">
                  <a:latin typeface="Cambria"/>
                  <a:ea typeface="Cambria"/>
                  <a:cs typeface="Cambria"/>
                  <a:sym typeface="Cambria"/>
                </a:defRPr>
              </a:lvl1pPr>
            </a:lstStyle>
            <a:p>
              <a:r>
                <a:rPr sz="2391" dirty="0"/>
                <a:t>F</a:t>
              </a:r>
              <a:r>
                <a:rPr lang="en-US" sz="2391" dirty="0"/>
                <a:t>irst Incentive Payment </a:t>
              </a:r>
              <a:endParaRPr sz="2391" dirty="0"/>
            </a:p>
          </p:txBody>
        </p:sp>
      </p:grpSp>
      <p:sp>
        <p:nvSpPr>
          <p:cNvPr id="207" name="Rectangle 24"/>
          <p:cNvSpPr txBox="1"/>
          <p:nvPr/>
        </p:nvSpPr>
        <p:spPr>
          <a:xfrm>
            <a:off x="3292260" y="1851138"/>
            <a:ext cx="3772762" cy="37227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l" defTabSz="650240">
              <a:defRPr sz="2800">
                <a:latin typeface="Cambria"/>
                <a:ea typeface="Cambria"/>
                <a:cs typeface="Cambria"/>
                <a:sym typeface="Cambria"/>
              </a:defRPr>
            </a:lvl1pPr>
          </a:lstStyle>
          <a:p>
            <a:r>
              <a:rPr sz="1969" dirty="0">
                <a:solidFill>
                  <a:srgbClr val="FF0000"/>
                </a:solidFill>
              </a:rPr>
              <a:t>Business Closing – </a:t>
            </a:r>
            <a:r>
              <a:rPr lang="en-US" sz="1969" dirty="0" smtClean="0">
                <a:solidFill>
                  <a:srgbClr val="FF0000"/>
                </a:solidFill>
              </a:rPr>
              <a:t>Every Saturday</a:t>
            </a:r>
            <a:r>
              <a:rPr lang="en-US" sz="1969" dirty="0" smtClean="0"/>
              <a:t>.</a:t>
            </a:r>
            <a:endParaRPr sz="1969" dirty="0"/>
          </a:p>
        </p:txBody>
      </p:sp>
      <p:sp>
        <p:nvSpPr>
          <p:cNvPr id="209" name="Content Placeholder 2"/>
          <p:cNvSpPr txBox="1"/>
          <p:nvPr/>
        </p:nvSpPr>
        <p:spPr>
          <a:xfrm>
            <a:off x="2319812" y="2952186"/>
            <a:ext cx="3086101" cy="400051"/>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defTabSz="1001369">
              <a:lnSpc>
                <a:spcPct val="90000"/>
              </a:lnSpc>
              <a:spcBef>
                <a:spcPts val="700"/>
              </a:spcBef>
              <a:defRPr sz="2925">
                <a:latin typeface="Cambria"/>
                <a:ea typeface="Cambria"/>
                <a:cs typeface="Cambria"/>
                <a:sym typeface="Cambria"/>
              </a:defRPr>
            </a:lvl1pPr>
          </a:lstStyle>
          <a:p>
            <a:r>
              <a:rPr lang="en-US" sz="2057" dirty="0">
                <a:solidFill>
                  <a:schemeClr val="bg2">
                    <a:lumMod val="50000"/>
                  </a:schemeClr>
                </a:solidFill>
              </a:rPr>
              <a:t>MODEL OF PURCHASE </a:t>
            </a:r>
            <a:endParaRPr sz="2057" dirty="0">
              <a:solidFill>
                <a:schemeClr val="bg2">
                  <a:lumMod val="50000"/>
                </a:schemeClr>
              </a:solidFill>
            </a:endParaRPr>
          </a:p>
        </p:txBody>
      </p:sp>
      <p:graphicFrame>
        <p:nvGraphicFramePr>
          <p:cNvPr id="217" name="Table 47"/>
          <p:cNvGraphicFramePr/>
          <p:nvPr>
            <p:extLst>
              <p:ext uri="{D42A27DB-BD31-4B8C-83A1-F6EECF244321}">
                <p14:modId xmlns:p14="http://schemas.microsoft.com/office/powerpoint/2010/main" val="2124986786"/>
              </p:ext>
            </p:extLst>
          </p:nvPr>
        </p:nvGraphicFramePr>
        <p:xfrm>
          <a:off x="1942522" y="3499813"/>
          <a:ext cx="4522672" cy="2617652"/>
        </p:xfrm>
        <a:graphic>
          <a:graphicData uri="http://schemas.openxmlformats.org/drawingml/2006/table">
            <a:tbl>
              <a:tblPr firstRow="1" bandRow="1"/>
              <a:tblGrid>
                <a:gridCol w="1299326"/>
                <a:gridCol w="1891964"/>
                <a:gridCol w="1331382"/>
              </a:tblGrid>
              <a:tr h="975409">
                <a:tc>
                  <a:txBody>
                    <a:bodyPr/>
                    <a:lstStyle/>
                    <a:p>
                      <a:pPr defTabSz="650240">
                        <a:defRPr sz="1800" b="0">
                          <a:solidFill>
                            <a:srgbClr val="000000"/>
                          </a:solidFill>
                        </a:defRPr>
                      </a:pPr>
                      <a:r>
                        <a:rPr sz="1500" b="1" dirty="0">
                          <a:solidFill>
                            <a:schemeClr val="bg1"/>
                          </a:solidFill>
                          <a:latin typeface="Cambria"/>
                          <a:ea typeface="Cambria"/>
                          <a:cs typeface="Cambria"/>
                          <a:sym typeface="Cambria"/>
                        </a:rPr>
                        <a:t>PV</a:t>
                      </a:r>
                    </a:p>
                  </a:txBody>
                  <a:tcPr marL="32147" marR="32147" marT="32147" marB="32147" horzOverflow="overflow">
                    <a:lnL w="12700">
                      <a:solidFill>
                        <a:srgbClr val="FFFFFF"/>
                      </a:solidFill>
                    </a:lnL>
                    <a:lnR w="12700">
                      <a:solidFill>
                        <a:srgbClr val="FFFFFF"/>
                      </a:solidFill>
                    </a:lnR>
                    <a:lnT w="12700">
                      <a:solidFill>
                        <a:srgbClr val="FFFFFF"/>
                      </a:solidFill>
                    </a:lnT>
                    <a:lnB w="38100">
                      <a:solidFill>
                        <a:srgbClr val="FFFFFF"/>
                      </a:solidFill>
                    </a:lnB>
                    <a:solidFill>
                      <a:srgbClr val="A730F0"/>
                    </a:solidFill>
                  </a:tcPr>
                </a:tc>
                <a:tc>
                  <a:txBody>
                    <a:bodyPr/>
                    <a:lstStyle/>
                    <a:p>
                      <a:pPr defTabSz="650240">
                        <a:defRPr sz="1800" b="0">
                          <a:solidFill>
                            <a:srgbClr val="000000"/>
                          </a:solidFill>
                        </a:defRPr>
                      </a:pPr>
                      <a:r>
                        <a:rPr lang="en-US" sz="1500" b="1" dirty="0" smtClean="0">
                          <a:solidFill>
                            <a:schemeClr val="bg1"/>
                          </a:solidFill>
                          <a:latin typeface="Cambria"/>
                          <a:ea typeface="Cambria"/>
                          <a:cs typeface="Cambria"/>
                          <a:sym typeface="Cambria"/>
                        </a:rPr>
                        <a:t>Promoter</a:t>
                      </a:r>
                      <a:r>
                        <a:rPr lang="en-US" sz="1500" b="1" baseline="0" dirty="0" smtClean="0">
                          <a:solidFill>
                            <a:schemeClr val="bg1"/>
                          </a:solidFill>
                          <a:latin typeface="Cambria"/>
                          <a:ea typeface="Cambria"/>
                          <a:cs typeface="Cambria"/>
                          <a:sym typeface="Cambria"/>
                        </a:rPr>
                        <a:t> </a:t>
                      </a:r>
                      <a:r>
                        <a:rPr sz="1500" b="1" dirty="0" smtClean="0">
                          <a:solidFill>
                            <a:schemeClr val="bg1"/>
                          </a:solidFill>
                          <a:latin typeface="Cambria"/>
                          <a:ea typeface="Cambria"/>
                          <a:cs typeface="Cambria"/>
                          <a:sym typeface="Cambria"/>
                        </a:rPr>
                        <a:t>will </a:t>
                      </a:r>
                      <a:r>
                        <a:rPr sz="1500" b="1" dirty="0">
                          <a:solidFill>
                            <a:schemeClr val="bg1"/>
                          </a:solidFill>
                          <a:latin typeface="Cambria"/>
                          <a:ea typeface="Cambria"/>
                          <a:cs typeface="Cambria"/>
                          <a:sym typeface="Cambria"/>
                        </a:rPr>
                        <a:t>Get</a:t>
                      </a:r>
                    </a:p>
                  </a:txBody>
                  <a:tcPr marL="32147" marR="32147" marT="32147" marB="32147" horzOverflow="overflow">
                    <a:lnL w="12700">
                      <a:solidFill>
                        <a:srgbClr val="FFFFFF"/>
                      </a:solidFill>
                    </a:lnL>
                    <a:lnR w="12700">
                      <a:solidFill>
                        <a:srgbClr val="FFFFFF"/>
                      </a:solidFill>
                    </a:lnR>
                    <a:lnT w="12700">
                      <a:solidFill>
                        <a:srgbClr val="FFFFFF"/>
                      </a:solidFill>
                    </a:lnT>
                    <a:lnB w="38100">
                      <a:solidFill>
                        <a:srgbClr val="FFFFFF"/>
                      </a:solidFill>
                    </a:lnB>
                    <a:solidFill>
                      <a:srgbClr val="A730F0"/>
                    </a:solidFill>
                  </a:tcPr>
                </a:tc>
                <a:tc>
                  <a:txBody>
                    <a:bodyPr/>
                    <a:lstStyle/>
                    <a:p>
                      <a:pPr defTabSz="650240">
                        <a:defRPr sz="1800" b="0">
                          <a:solidFill>
                            <a:srgbClr val="000000"/>
                          </a:solidFill>
                        </a:defRPr>
                      </a:pPr>
                      <a:r>
                        <a:rPr lang="en-US" sz="1500" b="1" dirty="0" smtClean="0">
                          <a:solidFill>
                            <a:schemeClr val="bg1"/>
                          </a:solidFill>
                          <a:latin typeface="Cambria"/>
                          <a:ea typeface="Cambria"/>
                          <a:cs typeface="Cambria"/>
                          <a:sym typeface="Cambria"/>
                        </a:rPr>
                        <a:t>Purchaser Concession </a:t>
                      </a:r>
                      <a:endParaRPr sz="1500" b="1" dirty="0">
                        <a:solidFill>
                          <a:schemeClr val="bg1"/>
                        </a:solidFill>
                        <a:latin typeface="Cambria"/>
                        <a:ea typeface="Cambria"/>
                        <a:cs typeface="Cambria"/>
                        <a:sym typeface="Cambria"/>
                      </a:endParaRPr>
                    </a:p>
                  </a:txBody>
                  <a:tcPr marL="32147" marR="32147" marT="32147" marB="32147" horzOverflow="overflow">
                    <a:lnL w="12700">
                      <a:solidFill>
                        <a:srgbClr val="FFFFFF"/>
                      </a:solidFill>
                    </a:lnL>
                    <a:lnR w="12700">
                      <a:solidFill>
                        <a:srgbClr val="FFFFFF"/>
                      </a:solidFill>
                    </a:lnR>
                    <a:lnT w="12700">
                      <a:solidFill>
                        <a:srgbClr val="FFFFFF"/>
                      </a:solidFill>
                    </a:lnT>
                    <a:lnB w="38100">
                      <a:solidFill>
                        <a:srgbClr val="FFFFFF"/>
                      </a:solidFill>
                    </a:lnB>
                    <a:solidFill>
                      <a:srgbClr val="A730F0"/>
                    </a:solidFill>
                  </a:tcPr>
                </a:tc>
              </a:tr>
              <a:tr h="554593">
                <a:tc>
                  <a:txBody>
                    <a:bodyPr/>
                    <a:lstStyle/>
                    <a:p>
                      <a:pPr defTabSz="650240">
                        <a:defRPr sz="1800"/>
                      </a:pPr>
                      <a:r>
                        <a:rPr sz="1500" dirty="0" smtClean="0">
                          <a:solidFill>
                            <a:schemeClr val="bg1"/>
                          </a:solidFill>
                          <a:latin typeface="Cambria"/>
                          <a:ea typeface="Cambria"/>
                          <a:cs typeface="Cambria"/>
                          <a:sym typeface="Cambria"/>
                        </a:rPr>
                        <a:t>10</a:t>
                      </a:r>
                      <a:r>
                        <a:rPr lang="en-US" sz="1500" dirty="0" smtClean="0">
                          <a:solidFill>
                            <a:schemeClr val="bg1"/>
                          </a:solidFill>
                          <a:latin typeface="Cambria"/>
                          <a:ea typeface="Cambria"/>
                          <a:cs typeface="Cambria"/>
                          <a:sym typeface="Cambria"/>
                        </a:rPr>
                        <a:t>-299</a:t>
                      </a:r>
                      <a:endParaRPr sz="1500" dirty="0">
                        <a:solidFill>
                          <a:schemeClr val="bg1"/>
                        </a:solidFill>
                        <a:latin typeface="Cambria"/>
                        <a:ea typeface="Cambria"/>
                        <a:cs typeface="Cambria"/>
                        <a:sym typeface="Cambria"/>
                      </a:endParaRPr>
                    </a:p>
                  </a:txBody>
                  <a:tcPr marL="32147" marR="32147" marT="32147" marB="32147"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ADF"/>
                    </a:solidFill>
                  </a:tcPr>
                </a:tc>
                <a:tc>
                  <a:txBody>
                    <a:bodyPr/>
                    <a:lstStyle/>
                    <a:p>
                      <a:pPr defTabSz="650240">
                        <a:defRPr sz="1800"/>
                      </a:pPr>
                      <a:r>
                        <a:rPr sz="1500">
                          <a:solidFill>
                            <a:schemeClr val="bg1"/>
                          </a:solidFill>
                          <a:latin typeface="Cambria"/>
                          <a:ea typeface="Cambria"/>
                          <a:cs typeface="Cambria"/>
                          <a:sym typeface="Cambria"/>
                        </a:rPr>
                        <a:t>10% of PV</a:t>
                      </a:r>
                    </a:p>
                  </a:txBody>
                  <a:tcPr marL="32147" marR="32147" marT="32147" marB="32147"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ADF"/>
                    </a:solidFill>
                  </a:tcPr>
                </a:tc>
                <a:tc>
                  <a:txBody>
                    <a:bodyPr/>
                    <a:lstStyle/>
                    <a:p>
                      <a:pPr defTabSz="650240">
                        <a:defRPr sz="1800"/>
                      </a:pPr>
                      <a:r>
                        <a:rPr sz="1500">
                          <a:solidFill>
                            <a:schemeClr val="bg1"/>
                          </a:solidFill>
                          <a:latin typeface="Cambria"/>
                          <a:ea typeface="Cambria"/>
                          <a:cs typeface="Cambria"/>
                          <a:sym typeface="Cambria"/>
                        </a:rPr>
                        <a:t>-</a:t>
                      </a:r>
                    </a:p>
                  </a:txBody>
                  <a:tcPr marL="32147" marR="32147" marT="32147" marB="32147"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ADF"/>
                    </a:solidFill>
                  </a:tcPr>
                </a:tc>
              </a:tr>
              <a:tr h="543825">
                <a:tc>
                  <a:txBody>
                    <a:bodyPr/>
                    <a:lstStyle/>
                    <a:p>
                      <a:pPr defTabSz="650240">
                        <a:defRPr sz="1800"/>
                      </a:pPr>
                      <a:r>
                        <a:rPr sz="1500" dirty="0" smtClean="0">
                          <a:solidFill>
                            <a:schemeClr val="bg1"/>
                          </a:solidFill>
                          <a:latin typeface="Cambria"/>
                          <a:ea typeface="Cambria"/>
                          <a:cs typeface="Cambria"/>
                          <a:sym typeface="Cambria"/>
                        </a:rPr>
                        <a:t>300</a:t>
                      </a:r>
                      <a:r>
                        <a:rPr lang="en-US" sz="1500" dirty="0" smtClean="0">
                          <a:solidFill>
                            <a:schemeClr val="bg1"/>
                          </a:solidFill>
                          <a:latin typeface="Cambria"/>
                          <a:ea typeface="Cambria"/>
                          <a:cs typeface="Cambria"/>
                          <a:sym typeface="Cambria"/>
                        </a:rPr>
                        <a:t>-999</a:t>
                      </a:r>
                      <a:endParaRPr sz="1500" dirty="0">
                        <a:solidFill>
                          <a:schemeClr val="bg1"/>
                        </a:solidFill>
                        <a:latin typeface="Cambria"/>
                        <a:ea typeface="Cambria"/>
                        <a:cs typeface="Cambria"/>
                        <a:sym typeface="Cambria"/>
                      </a:endParaRP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ADF"/>
                    </a:solidFill>
                  </a:tcPr>
                </a:tc>
                <a:tc>
                  <a:txBody>
                    <a:bodyPr/>
                    <a:lstStyle/>
                    <a:p>
                      <a:pPr defTabSz="650240">
                        <a:defRPr sz="1800"/>
                      </a:pPr>
                      <a:r>
                        <a:rPr sz="1500" dirty="0">
                          <a:solidFill>
                            <a:schemeClr val="bg1"/>
                          </a:solidFill>
                          <a:latin typeface="Cambria"/>
                          <a:ea typeface="Cambria"/>
                          <a:cs typeface="Cambria"/>
                          <a:sym typeface="Cambria"/>
                        </a:rPr>
                        <a:t>5% of PV</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ADF"/>
                    </a:solidFill>
                  </a:tcPr>
                </a:tc>
                <a:tc>
                  <a:txBody>
                    <a:bodyPr/>
                    <a:lstStyle/>
                    <a:p>
                      <a:pPr defTabSz="650240">
                        <a:defRPr sz="1800"/>
                      </a:pPr>
                      <a:r>
                        <a:rPr sz="1500">
                          <a:solidFill>
                            <a:schemeClr val="bg1"/>
                          </a:solidFill>
                          <a:latin typeface="Cambria"/>
                          <a:ea typeface="Cambria"/>
                          <a:cs typeface="Cambria"/>
                          <a:sym typeface="Cambria"/>
                        </a:rPr>
                        <a:t>5% of  PV</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ADF"/>
                    </a:solidFill>
                  </a:tcPr>
                </a:tc>
              </a:tr>
              <a:tr h="543825">
                <a:tc>
                  <a:txBody>
                    <a:bodyPr/>
                    <a:lstStyle/>
                    <a:p>
                      <a:pPr defTabSz="650240">
                        <a:defRPr sz="1800"/>
                      </a:pPr>
                      <a:r>
                        <a:rPr sz="1500" dirty="0" smtClean="0">
                          <a:solidFill>
                            <a:schemeClr val="bg1"/>
                          </a:solidFill>
                          <a:latin typeface="Cambria"/>
                          <a:ea typeface="Cambria"/>
                          <a:cs typeface="Cambria"/>
                          <a:sym typeface="Cambria"/>
                        </a:rPr>
                        <a:t>1000</a:t>
                      </a:r>
                      <a:r>
                        <a:rPr lang="en-US" sz="1500" dirty="0" smtClean="0">
                          <a:solidFill>
                            <a:schemeClr val="bg1"/>
                          </a:solidFill>
                          <a:latin typeface="Cambria"/>
                          <a:ea typeface="Cambria"/>
                          <a:cs typeface="Cambria"/>
                          <a:sym typeface="Cambria"/>
                        </a:rPr>
                        <a:t>-above</a:t>
                      </a:r>
                      <a:endParaRPr sz="1500" dirty="0">
                        <a:solidFill>
                          <a:schemeClr val="bg1"/>
                        </a:solidFill>
                        <a:latin typeface="Cambria"/>
                        <a:ea typeface="Cambria"/>
                        <a:cs typeface="Cambria"/>
                        <a:sym typeface="Cambria"/>
                      </a:endParaRP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ADF"/>
                    </a:solidFill>
                  </a:tcPr>
                </a:tc>
                <a:tc>
                  <a:txBody>
                    <a:bodyPr/>
                    <a:lstStyle/>
                    <a:p>
                      <a:pPr defTabSz="650240">
                        <a:defRPr sz="1800"/>
                      </a:pPr>
                      <a:r>
                        <a:rPr sz="1500">
                          <a:solidFill>
                            <a:schemeClr val="bg1"/>
                          </a:solidFill>
                          <a:latin typeface="Cambria"/>
                          <a:ea typeface="Cambria"/>
                          <a:cs typeface="Cambria"/>
                          <a:sym typeface="Cambria"/>
                        </a:rPr>
                        <a:t>3% of PV</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ADF"/>
                    </a:solidFill>
                  </a:tcPr>
                </a:tc>
                <a:tc>
                  <a:txBody>
                    <a:bodyPr/>
                    <a:lstStyle/>
                    <a:p>
                      <a:pPr defTabSz="650240">
                        <a:defRPr sz="1800"/>
                      </a:pPr>
                      <a:r>
                        <a:rPr sz="1500" dirty="0">
                          <a:solidFill>
                            <a:schemeClr val="bg1"/>
                          </a:solidFill>
                          <a:latin typeface="Cambria"/>
                          <a:ea typeface="Cambria"/>
                          <a:cs typeface="Cambria"/>
                          <a:sym typeface="Cambria"/>
                        </a:rPr>
                        <a:t>7% of PV</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ADF"/>
                    </a:solidFill>
                  </a:tcPr>
                </a:tc>
              </a:tr>
            </a:tbl>
          </a:graphicData>
        </a:graphic>
      </p:graphicFrame>
      <p:grpSp>
        <p:nvGrpSpPr>
          <p:cNvPr id="222" name="Group"/>
          <p:cNvGrpSpPr/>
          <p:nvPr/>
        </p:nvGrpSpPr>
        <p:grpSpPr>
          <a:xfrm>
            <a:off x="6670817" y="2621448"/>
            <a:ext cx="4406844" cy="1524083"/>
            <a:chOff x="-12437" y="0"/>
            <a:chExt cx="4770275" cy="1503335"/>
          </a:xfrm>
        </p:grpSpPr>
        <p:grpSp>
          <p:nvGrpSpPr>
            <p:cNvPr id="220" name="Group"/>
            <p:cNvGrpSpPr/>
            <p:nvPr/>
          </p:nvGrpSpPr>
          <p:grpSpPr>
            <a:xfrm>
              <a:off x="-12437" y="0"/>
              <a:ext cx="1551260" cy="1358489"/>
              <a:chOff x="-12437" y="0"/>
              <a:chExt cx="1551259" cy="1358488"/>
            </a:xfrm>
          </p:grpSpPr>
          <p:pic>
            <p:nvPicPr>
              <p:cNvPr id="218" name="Picture 31" descr="Picture 31"/>
              <p:cNvPicPr>
                <a:picLocks noChangeAspect="1"/>
              </p:cNvPicPr>
              <p:nvPr/>
            </p:nvPicPr>
            <p:blipFill>
              <a:blip r:embed="rId2">
                <a:extLst/>
              </a:blip>
              <a:stretch>
                <a:fillRect/>
              </a:stretch>
            </p:blipFill>
            <p:spPr>
              <a:xfrm>
                <a:off x="193947" y="0"/>
                <a:ext cx="1122740" cy="1122740"/>
              </a:xfrm>
              <a:prstGeom prst="rect">
                <a:avLst/>
              </a:prstGeom>
              <a:ln w="12700" cap="flat">
                <a:noFill/>
                <a:miter lim="400000"/>
              </a:ln>
              <a:effectLst/>
            </p:spPr>
          </p:pic>
          <p:sp>
            <p:nvSpPr>
              <p:cNvPr id="219" name="Rectangle 34"/>
              <p:cNvSpPr txBox="1"/>
              <p:nvPr/>
            </p:nvSpPr>
            <p:spPr>
              <a:xfrm>
                <a:off x="-12437" y="985491"/>
                <a:ext cx="1551259" cy="372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650240">
                  <a:defRPr sz="1600">
                    <a:latin typeface="Cambria"/>
                    <a:ea typeface="Cambria"/>
                    <a:cs typeface="Cambria"/>
                    <a:sym typeface="Cambria"/>
                  </a:defRPr>
                </a:lvl1pPr>
              </a:lstStyle>
              <a:p>
                <a:r>
                  <a:rPr lang="en-US" sz="1969" dirty="0"/>
                  <a:t>Promoter</a:t>
                </a:r>
                <a:endParaRPr sz="1969" dirty="0"/>
              </a:p>
            </p:txBody>
          </p:sp>
        </p:grpSp>
        <p:sp>
          <p:nvSpPr>
            <p:cNvPr id="221" name="Line"/>
            <p:cNvSpPr/>
            <p:nvPr/>
          </p:nvSpPr>
          <p:spPr>
            <a:xfrm>
              <a:off x="149937" y="1503334"/>
              <a:ext cx="4607901" cy="1"/>
            </a:xfrm>
            <a:prstGeom prst="line">
              <a:avLst/>
            </a:prstGeom>
            <a:noFill/>
            <a:ln w="88900" cap="rnd">
              <a:solidFill>
                <a:srgbClr val="000000"/>
              </a:solidFill>
              <a:prstDash val="solid"/>
              <a:round/>
            </a:ln>
            <a:effectLst/>
          </p:spPr>
          <p:txBody>
            <a:bodyPr wrap="square" lIns="34289" tIns="34289" rIns="34289" bIns="34289" numCol="1" anchor="t">
              <a:noAutofit/>
            </a:bodyPr>
            <a:lstStyle/>
            <a:p>
              <a:pPr defTabSz="457184">
                <a:defRPr b="0">
                  <a:latin typeface="Trebuchet MS"/>
                  <a:ea typeface="Trebuchet MS"/>
                  <a:cs typeface="Trebuchet MS"/>
                  <a:sym typeface="Trebuchet MS"/>
                </a:defRPr>
              </a:pPr>
              <a:endParaRPr sz="1266"/>
            </a:p>
          </p:txBody>
        </p:sp>
      </p:grpSp>
      <p:grpSp>
        <p:nvGrpSpPr>
          <p:cNvPr id="227" name="Group"/>
          <p:cNvGrpSpPr/>
          <p:nvPr/>
        </p:nvGrpSpPr>
        <p:grpSpPr>
          <a:xfrm>
            <a:off x="8119795" y="2726278"/>
            <a:ext cx="3082360" cy="1345830"/>
            <a:chOff x="157944" y="0"/>
            <a:chExt cx="4156012" cy="1447762"/>
          </a:xfrm>
        </p:grpSpPr>
        <p:grpSp>
          <p:nvGrpSpPr>
            <p:cNvPr id="225" name="Group"/>
            <p:cNvGrpSpPr/>
            <p:nvPr/>
          </p:nvGrpSpPr>
          <p:grpSpPr>
            <a:xfrm>
              <a:off x="2292206" y="0"/>
              <a:ext cx="2021750" cy="1447762"/>
              <a:chOff x="-44662" y="0"/>
              <a:chExt cx="2021747" cy="1447761"/>
            </a:xfrm>
          </p:grpSpPr>
          <p:pic>
            <p:nvPicPr>
              <p:cNvPr id="223" name="Picture 31" descr="Picture 31"/>
              <p:cNvPicPr>
                <a:picLocks noChangeAspect="1"/>
              </p:cNvPicPr>
              <p:nvPr/>
            </p:nvPicPr>
            <p:blipFill>
              <a:blip r:embed="rId2">
                <a:extLst/>
              </a:blip>
              <a:stretch>
                <a:fillRect/>
              </a:stretch>
            </p:blipFill>
            <p:spPr>
              <a:xfrm>
                <a:off x="404841" y="0"/>
                <a:ext cx="1122741" cy="1122740"/>
              </a:xfrm>
              <a:prstGeom prst="rect">
                <a:avLst/>
              </a:prstGeom>
              <a:ln w="12700" cap="flat">
                <a:noFill/>
                <a:miter lim="400000"/>
              </a:ln>
              <a:effectLst/>
            </p:spPr>
          </p:pic>
          <p:sp>
            <p:nvSpPr>
              <p:cNvPr id="224" name="Rectangle 34"/>
              <p:cNvSpPr txBox="1"/>
              <p:nvPr/>
            </p:nvSpPr>
            <p:spPr>
              <a:xfrm>
                <a:off x="-44662" y="1074764"/>
                <a:ext cx="2021747" cy="372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650240">
                  <a:defRPr sz="1600">
                    <a:latin typeface="Cambria"/>
                    <a:ea typeface="Cambria"/>
                    <a:cs typeface="Cambria"/>
                    <a:sym typeface="Cambria"/>
                  </a:defRPr>
                </a:lvl1pPr>
              </a:lstStyle>
              <a:p>
                <a:r>
                  <a:rPr lang="en-US" sz="1969" dirty="0"/>
                  <a:t>Purchaser</a:t>
                </a:r>
                <a:endParaRPr sz="1969" dirty="0"/>
              </a:p>
            </p:txBody>
          </p:sp>
        </p:grpSp>
        <p:sp>
          <p:nvSpPr>
            <p:cNvPr id="226" name="Line"/>
            <p:cNvSpPr/>
            <p:nvPr/>
          </p:nvSpPr>
          <p:spPr>
            <a:xfrm>
              <a:off x="157944" y="616477"/>
              <a:ext cx="2692154" cy="1"/>
            </a:xfrm>
            <a:prstGeom prst="line">
              <a:avLst/>
            </a:prstGeom>
            <a:noFill/>
            <a:ln w="88900" cap="flat">
              <a:solidFill>
                <a:srgbClr val="000000"/>
              </a:solidFill>
              <a:prstDash val="solid"/>
              <a:miter lim="400000"/>
              <a:tailEnd type="triangle" w="med" len="med"/>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pic>
        <p:nvPicPr>
          <p:cNvPr id="3" name="Picture 2"/>
          <p:cNvPicPr>
            <a:picLocks noChangeAspect="1"/>
          </p:cNvPicPr>
          <p:nvPr/>
        </p:nvPicPr>
        <p:blipFill>
          <a:blip r:embed="rId3"/>
          <a:stretch>
            <a:fillRect/>
          </a:stretch>
        </p:blipFill>
        <p:spPr>
          <a:xfrm>
            <a:off x="9660975" y="0"/>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6064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22"/>
                                        </p:tgtEl>
                                        <p:attrNameLst>
                                          <p:attrName>style.visibility</p:attrName>
                                        </p:attrNameLst>
                                      </p:cBhvr>
                                      <p:to>
                                        <p:strVal val="visible"/>
                                      </p:to>
                                    </p:set>
                                    <p:animEffect transition="in" filter="wipe(left)">
                                      <p:cBhvr>
                                        <p:cTn id="7" dur="499"/>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227"/>
                                        </p:tgtEl>
                                        <p:attrNameLst>
                                          <p:attrName>style.visibility</p:attrName>
                                        </p:attrNameLst>
                                      </p:cBhvr>
                                      <p:to>
                                        <p:strVal val="visible"/>
                                      </p:to>
                                    </p:set>
                                    <p:animEffect transition="in" filter="wipe(left)">
                                      <p:cBhvr>
                                        <p:cTn id="12" dur="499"/>
                                        <p:tgtEl>
                                          <p:spTgt spid="2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209"/>
                                        </p:tgtEl>
                                        <p:attrNameLst>
                                          <p:attrName>style.visibility</p:attrName>
                                        </p:attrNameLst>
                                      </p:cBhvr>
                                      <p:to>
                                        <p:strVal val="visible"/>
                                      </p:to>
                                    </p:set>
                                    <p:animEffect transition="in" filter="wipe(left)">
                                      <p:cBhvr>
                                        <p:cTn id="17" dur="499"/>
                                        <p:tgtEl>
                                          <p:spTgt spid="2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217"/>
                                        </p:tgtEl>
                                        <p:attrNameLst>
                                          <p:attrName>style.visibility</p:attrName>
                                        </p:attrNameLst>
                                      </p:cBhvr>
                                      <p:to>
                                        <p:strVal val="visible"/>
                                      </p:to>
                                    </p:set>
                                    <p:animEffect transition="in" filter="wipe(left)">
                                      <p:cBhvr>
                                        <p:cTn id="22" dur="499"/>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7" grpId="0" advAuto="0"/>
      <p:bldP spid="222" grpId="0" animBg="1" advAuto="0"/>
      <p:bldP spid="227"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5"/>
          <p:cNvSpPr/>
          <p:nvPr/>
        </p:nvSpPr>
        <p:spPr>
          <a:xfrm>
            <a:off x="2667000" y="1028700"/>
            <a:ext cx="6858001" cy="445478"/>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grpSp>
        <p:nvGrpSpPr>
          <p:cNvPr id="232" name="Rounded Rectangle 4"/>
          <p:cNvGrpSpPr/>
          <p:nvPr/>
        </p:nvGrpSpPr>
        <p:grpSpPr>
          <a:xfrm>
            <a:off x="4213328" y="988386"/>
            <a:ext cx="4514852" cy="514351"/>
            <a:chOff x="0" y="0"/>
            <a:chExt cx="6421121" cy="731521"/>
          </a:xfrm>
          <a:solidFill>
            <a:srgbClr val="EC08E9"/>
          </a:solidFill>
        </p:grpSpPr>
        <p:sp>
          <p:nvSpPr>
            <p:cNvPr id="230" name="Rounded Rectangle"/>
            <p:cNvSpPr/>
            <p:nvPr/>
          </p:nvSpPr>
          <p:spPr>
            <a:xfrm>
              <a:off x="0" y="0"/>
              <a:ext cx="6421121" cy="731521"/>
            </a:xfrm>
            <a:prstGeom prst="roundRect">
              <a:avLst>
                <a:gd name="adj" fmla="val 16667"/>
              </a:avLst>
            </a:prstGeom>
            <a:grpFill/>
            <a:ln w="12700" cap="rnd">
              <a:solidFill>
                <a:srgbClr val="5E098D"/>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31" name="TEAM SALES BONUS"/>
            <p:cNvSpPr txBox="1"/>
            <p:nvPr/>
          </p:nvSpPr>
          <p:spPr>
            <a:xfrm>
              <a:off x="35709" y="54884"/>
              <a:ext cx="6349703" cy="621751"/>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3400">
                  <a:latin typeface="Cambria"/>
                  <a:ea typeface="Cambria"/>
                  <a:cs typeface="Cambria"/>
                  <a:sym typeface="Cambria"/>
                </a:defRPr>
              </a:lvl1pPr>
            </a:lstStyle>
            <a:p>
              <a:r>
                <a:rPr lang="en-US" sz="2391" dirty="0"/>
                <a:t>Sales &amp; Purchase Incentive</a:t>
              </a:r>
              <a:endParaRPr sz="2391" dirty="0"/>
            </a:p>
          </p:txBody>
        </p:sp>
      </p:grpSp>
      <p:graphicFrame>
        <p:nvGraphicFramePr>
          <p:cNvPr id="242" name="Table"/>
          <p:cNvGraphicFramePr/>
          <p:nvPr>
            <p:extLst>
              <p:ext uri="{D42A27DB-BD31-4B8C-83A1-F6EECF244321}">
                <p14:modId xmlns:p14="http://schemas.microsoft.com/office/powerpoint/2010/main" val="39824341"/>
              </p:ext>
            </p:extLst>
          </p:nvPr>
        </p:nvGraphicFramePr>
        <p:xfrm>
          <a:off x="3215017" y="2409825"/>
          <a:ext cx="5761965" cy="3405927"/>
        </p:xfrm>
        <a:graphic>
          <a:graphicData uri="http://schemas.openxmlformats.org/drawingml/2006/table">
            <a:tbl>
              <a:tblPr firstRow="1" firstCol="1" bandRow="1"/>
              <a:tblGrid>
                <a:gridCol w="2228552"/>
                <a:gridCol w="2092922"/>
                <a:gridCol w="919912"/>
                <a:gridCol w="520579"/>
              </a:tblGrid>
              <a:tr h="857254">
                <a:tc gridSpan="4">
                  <a:txBody>
                    <a:bodyPr/>
                    <a:lstStyle/>
                    <a:p>
                      <a:pPr lvl="1" defTabSz="650240">
                        <a:defRPr sz="1800" b="0">
                          <a:solidFill>
                            <a:srgbClr val="000000"/>
                          </a:solidFill>
                        </a:defRPr>
                      </a:pPr>
                      <a:r>
                        <a:rPr sz="2100" b="1" dirty="0">
                          <a:solidFill>
                            <a:srgbClr val="FFFFFF"/>
                          </a:solidFill>
                          <a:latin typeface="Times New Roman"/>
                          <a:ea typeface="Times New Roman"/>
                          <a:cs typeface="Times New Roman"/>
                          <a:sym typeface="Times New Roman"/>
                        </a:rPr>
                        <a:t>TEAM SALES </a:t>
                      </a:r>
                      <a:r>
                        <a:rPr lang="en-US" sz="2100" b="1" dirty="0" smtClean="0">
                          <a:solidFill>
                            <a:srgbClr val="FFFFFF"/>
                          </a:solidFill>
                          <a:latin typeface="Times New Roman"/>
                          <a:ea typeface="Times New Roman"/>
                          <a:cs typeface="Times New Roman"/>
                          <a:sym typeface="Times New Roman"/>
                        </a:rPr>
                        <a:t>INCENTIVE</a:t>
                      </a:r>
                      <a:endParaRPr sz="2100" b="1" dirty="0">
                        <a:solidFill>
                          <a:srgbClr val="FFFFFF"/>
                        </a:solidFill>
                        <a:latin typeface="Times New Roman"/>
                        <a:ea typeface="Times New Roman"/>
                        <a:cs typeface="Times New Roman"/>
                        <a:sym typeface="Times New Roman"/>
                      </a:endParaRP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531B9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89300">
                <a:tc>
                  <a:txBody>
                    <a:bodyPr/>
                    <a:lstStyle/>
                    <a:p>
                      <a:pPr lvl="1" defTabSz="650240">
                        <a:defRPr sz="1800" b="0">
                          <a:solidFill>
                            <a:srgbClr val="000000"/>
                          </a:solidFill>
                        </a:defRPr>
                      </a:pPr>
                      <a:r>
                        <a:rPr lang="en-US" sz="1500" b="1" dirty="0" smtClean="0">
                          <a:latin typeface="Times New Roman"/>
                          <a:ea typeface="Times New Roman"/>
                          <a:cs typeface="Times New Roman"/>
                          <a:sym typeface="Times New Roman"/>
                        </a:rPr>
                        <a:t>EVEREST</a:t>
                      </a:r>
                      <a:r>
                        <a:rPr lang="en-US" sz="1500" b="1" baseline="0" dirty="0" smtClean="0">
                          <a:latin typeface="Times New Roman"/>
                          <a:ea typeface="Times New Roman"/>
                          <a:cs typeface="Times New Roman"/>
                          <a:sym typeface="Times New Roman"/>
                        </a:rPr>
                        <a:t> </a:t>
                      </a:r>
                      <a:r>
                        <a:rPr sz="1500" b="1" dirty="0" smtClean="0">
                          <a:latin typeface="Times New Roman"/>
                          <a:ea typeface="Times New Roman"/>
                          <a:cs typeface="Times New Roman"/>
                          <a:sym typeface="Times New Roman"/>
                        </a:rPr>
                        <a:t>TEAM </a:t>
                      </a:r>
                      <a:endParaRPr sz="1500" b="1" dirty="0">
                        <a:latin typeface="Times New Roman"/>
                        <a:ea typeface="Times New Roman"/>
                        <a:cs typeface="Times New Roman"/>
                        <a:sym typeface="Times New Roman"/>
                      </a:endParaRP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9437FF"/>
                    </a:solidFill>
                  </a:tcPr>
                </a:tc>
                <a:tc gridSpan="2">
                  <a:txBody>
                    <a:bodyPr/>
                    <a:lstStyle/>
                    <a:p>
                      <a:pPr lvl="1" defTabSz="650240">
                        <a:defRPr sz="1800"/>
                      </a:pPr>
                      <a:r>
                        <a:rPr sz="2000" dirty="0">
                          <a:solidFill>
                            <a:schemeClr val="bg1"/>
                          </a:solidFill>
                          <a:latin typeface="Times New Roman"/>
                          <a:ea typeface="Times New Roman"/>
                          <a:cs typeface="Times New Roman"/>
                          <a:sym typeface="Times New Roman"/>
                        </a:rPr>
                        <a:t>200 PV</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hMerge="1">
                  <a:txBody>
                    <a:bodyPr/>
                    <a:lstStyle/>
                    <a:p>
                      <a:endParaRPr lang="en-US"/>
                    </a:p>
                  </a:txBody>
                  <a:tcPr/>
                </a:tc>
                <a:tc rowSpan="4">
                  <a:txBody>
                    <a:bodyPr/>
                    <a:lstStyle/>
                    <a:p>
                      <a:pPr lvl="1"/>
                      <a:endParaRPr lang="en-US" dirty="0"/>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r>
              <a:tr h="774425">
                <a:tc>
                  <a:txBody>
                    <a:bodyPr/>
                    <a:lstStyle/>
                    <a:p>
                      <a:pPr lvl="1" defTabSz="650240">
                        <a:defRPr sz="1800" b="0">
                          <a:solidFill>
                            <a:srgbClr val="000000"/>
                          </a:solidFill>
                        </a:defRPr>
                      </a:pPr>
                      <a:r>
                        <a:rPr lang="en-US" sz="1500" b="1" dirty="0" smtClean="0">
                          <a:latin typeface="Times New Roman"/>
                          <a:ea typeface="Times New Roman"/>
                          <a:cs typeface="Times New Roman"/>
                          <a:sym typeface="Times New Roman"/>
                        </a:rPr>
                        <a:t>KANCHANJANGA</a:t>
                      </a:r>
                      <a:r>
                        <a:rPr lang="en-US" sz="1500" b="1" baseline="0" dirty="0" smtClean="0">
                          <a:latin typeface="Times New Roman"/>
                          <a:ea typeface="Times New Roman"/>
                          <a:cs typeface="Times New Roman"/>
                          <a:sym typeface="Times New Roman"/>
                        </a:rPr>
                        <a:t> TEAM</a:t>
                      </a:r>
                      <a:endParaRPr sz="1500" b="1" dirty="0">
                        <a:latin typeface="Times New Roman"/>
                        <a:ea typeface="Times New Roman"/>
                        <a:cs typeface="Times New Roman"/>
                        <a:sym typeface="Times New Roman"/>
                      </a:endParaRP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9437FF"/>
                    </a:solidFill>
                  </a:tcPr>
                </a:tc>
                <a:tc gridSpan="2">
                  <a:txBody>
                    <a:bodyPr/>
                    <a:lstStyle/>
                    <a:p>
                      <a:pPr lvl="1" defTabSz="650240">
                        <a:defRPr sz="1800"/>
                      </a:pPr>
                      <a:r>
                        <a:rPr sz="2000" dirty="0">
                          <a:solidFill>
                            <a:schemeClr val="bg1"/>
                          </a:solidFill>
                          <a:latin typeface="Times New Roman"/>
                          <a:ea typeface="Times New Roman"/>
                          <a:cs typeface="Times New Roman"/>
                          <a:sym typeface="Times New Roman"/>
                        </a:rPr>
                        <a:t>100 PV</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hMerge="1">
                  <a:txBody>
                    <a:bodyPr/>
                    <a:lstStyle/>
                    <a:p>
                      <a:endParaRPr lang="en-US"/>
                    </a:p>
                  </a:txBody>
                  <a:tcPr/>
                </a:tc>
                <a:tc vMerge="1">
                  <a:txBody>
                    <a:bodyPr/>
                    <a:lstStyle/>
                    <a:p>
                      <a:endParaRPr lang="en-US"/>
                    </a:p>
                  </a:txBody>
                  <a:tcPr/>
                </a:tc>
              </a:tr>
              <a:tr h="492474">
                <a:tc>
                  <a:txBody>
                    <a:bodyPr/>
                    <a:lstStyle/>
                    <a:p>
                      <a:pPr lvl="1" defTabSz="650240">
                        <a:defRPr sz="1800" b="0">
                          <a:solidFill>
                            <a:srgbClr val="000000"/>
                          </a:solidFill>
                        </a:defRPr>
                      </a:pPr>
                      <a:r>
                        <a:rPr sz="1500" b="1">
                          <a:latin typeface="Times New Roman"/>
                          <a:ea typeface="Times New Roman"/>
                          <a:cs typeface="Times New Roman"/>
                          <a:sym typeface="Times New Roman"/>
                        </a:rPr>
                        <a:t>TOTAL TEAM SALES</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9437FF"/>
                    </a:solidFill>
                  </a:tcPr>
                </a:tc>
                <a:tc gridSpan="2">
                  <a:txBody>
                    <a:bodyPr/>
                    <a:lstStyle/>
                    <a:p>
                      <a:pPr lvl="1" defTabSz="650240">
                        <a:defRPr sz="1800"/>
                      </a:pPr>
                      <a:r>
                        <a:rPr sz="2000" dirty="0">
                          <a:solidFill>
                            <a:schemeClr val="bg1"/>
                          </a:solidFill>
                          <a:latin typeface="Times New Roman"/>
                          <a:ea typeface="Times New Roman"/>
                          <a:cs typeface="Times New Roman"/>
                          <a:sym typeface="Times New Roman"/>
                        </a:rPr>
                        <a:t>300 PV</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hMerge="1">
                  <a:txBody>
                    <a:bodyPr/>
                    <a:lstStyle/>
                    <a:p>
                      <a:endParaRPr lang="en-US"/>
                    </a:p>
                  </a:txBody>
                  <a:tcPr/>
                </a:tc>
                <a:tc vMerge="1">
                  <a:txBody>
                    <a:bodyPr/>
                    <a:lstStyle/>
                    <a:p>
                      <a:endParaRPr lang="en-US"/>
                    </a:p>
                  </a:txBody>
                  <a:tcPr/>
                </a:tc>
              </a:tr>
              <a:tr h="492474">
                <a:tc>
                  <a:txBody>
                    <a:bodyPr/>
                    <a:lstStyle/>
                    <a:p>
                      <a:pPr lvl="1" defTabSz="650240">
                        <a:defRPr sz="1800" b="0">
                          <a:solidFill>
                            <a:srgbClr val="000000"/>
                          </a:solidFill>
                        </a:defRPr>
                      </a:pPr>
                      <a:r>
                        <a:rPr sz="1500" b="1">
                          <a:latin typeface="Times New Roman"/>
                          <a:ea typeface="Times New Roman"/>
                          <a:cs typeface="Times New Roman"/>
                          <a:sym typeface="Times New Roman"/>
                        </a:rPr>
                        <a:t>DIST. WILL GET</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9437FF"/>
                    </a:solidFill>
                  </a:tcPr>
                </a:tc>
                <a:tc gridSpan="2">
                  <a:txBody>
                    <a:bodyPr/>
                    <a:lstStyle/>
                    <a:p>
                      <a:pPr lvl="1" defTabSz="650240">
                        <a:defRPr sz="1800"/>
                      </a:pPr>
                      <a:r>
                        <a:rPr lang="en-US" sz="2000" dirty="0" smtClean="0">
                          <a:solidFill>
                            <a:schemeClr val="bg1"/>
                          </a:solidFill>
                          <a:latin typeface="Times New Roman"/>
                          <a:ea typeface="Times New Roman"/>
                          <a:cs typeface="Times New Roman"/>
                          <a:sym typeface="Times New Roman"/>
                        </a:rPr>
                        <a:t>4</a:t>
                      </a:r>
                      <a:r>
                        <a:rPr sz="2000" dirty="0" smtClean="0">
                          <a:solidFill>
                            <a:schemeClr val="bg1"/>
                          </a:solidFill>
                          <a:latin typeface="Times New Roman"/>
                          <a:ea typeface="Times New Roman"/>
                          <a:cs typeface="Times New Roman"/>
                          <a:sym typeface="Times New Roman"/>
                        </a:rPr>
                        <a:t>%</a:t>
                      </a:r>
                      <a:r>
                        <a:rPr lang="en-US" sz="2000" baseline="0" dirty="0" smtClean="0">
                          <a:solidFill>
                            <a:schemeClr val="bg1"/>
                          </a:solidFill>
                          <a:latin typeface="Times New Roman"/>
                          <a:ea typeface="Times New Roman"/>
                          <a:cs typeface="Times New Roman"/>
                          <a:sym typeface="Times New Roman"/>
                        </a:rPr>
                        <a:t> - up to 4.6%</a:t>
                      </a:r>
                      <a:endParaRPr sz="2000" dirty="0">
                        <a:solidFill>
                          <a:schemeClr val="bg1"/>
                        </a:solidFill>
                        <a:latin typeface="Times New Roman"/>
                        <a:ea typeface="Times New Roman"/>
                        <a:cs typeface="Times New Roman"/>
                        <a:sym typeface="Times New Roman"/>
                      </a:endParaRP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hMerge="1">
                  <a:txBody>
                    <a:bodyPr/>
                    <a:lstStyle/>
                    <a:p>
                      <a:endParaRPr lang="en-US"/>
                    </a:p>
                  </a:txBody>
                  <a:tcPr/>
                </a:tc>
                <a:tc vMerge="1">
                  <a:txBody>
                    <a:bodyPr/>
                    <a:lstStyle/>
                    <a:p>
                      <a:endParaRPr lang="en-US"/>
                    </a:p>
                  </a:txBody>
                  <a:tcPr/>
                </a:tc>
              </a:tr>
            </a:tbl>
          </a:graphicData>
        </a:graphic>
      </p:graphicFrame>
      <p:pic>
        <p:nvPicPr>
          <p:cNvPr id="29" name="Picture 28"/>
          <p:cNvPicPr>
            <a:picLocks noChangeAspect="1"/>
          </p:cNvPicPr>
          <p:nvPr/>
        </p:nvPicPr>
        <p:blipFill>
          <a:blip r:embed="rId2"/>
          <a:stretch>
            <a:fillRect/>
          </a:stretch>
        </p:blipFill>
        <p:spPr>
          <a:xfrm>
            <a:off x="9712667" y="0"/>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225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42"/>
                                        </p:tgtEl>
                                        <p:attrNameLst>
                                          <p:attrName>style.visibility</p:attrName>
                                        </p:attrNameLst>
                                      </p:cBhvr>
                                      <p:to>
                                        <p:strVal val="visible"/>
                                      </p:to>
                                    </p:set>
                                    <p:animEffect transition="in" filter="wipe(left)">
                                      <p:cBhvr>
                                        <p:cTn id="7" dur="499"/>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747" y="0"/>
            <a:ext cx="4018208" cy="1189446"/>
          </a:xfrm>
        </p:spPr>
        <p:txBody>
          <a:bodyPr/>
          <a:lstStyle/>
          <a:p>
            <a:pPr algn="ctr"/>
            <a:r>
              <a:rPr lang="en-US" dirty="0" smtClean="0">
                <a:solidFill>
                  <a:srgbClr val="FF0000"/>
                </a:solidFill>
              </a:rPr>
              <a:t>Our products:</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8592320" y="0"/>
            <a:ext cx="3599680" cy="14606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Down Arrow 5"/>
          <p:cNvSpPr/>
          <p:nvPr/>
        </p:nvSpPr>
        <p:spPr>
          <a:xfrm>
            <a:off x="5514499" y="850142"/>
            <a:ext cx="406270" cy="824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284" y="1684836"/>
            <a:ext cx="3374265" cy="831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rPr>
              <a:t>Nutraceuticals</a:t>
            </a:r>
            <a:endParaRPr lang="en-US" sz="4400" dirty="0">
              <a:solidFill>
                <a:schemeClr val="bg1"/>
              </a:solidFill>
            </a:endParaRPr>
          </a:p>
        </p:txBody>
      </p:sp>
      <p:sp>
        <p:nvSpPr>
          <p:cNvPr id="8" name="Rectangle 7"/>
          <p:cNvSpPr/>
          <p:nvPr/>
        </p:nvSpPr>
        <p:spPr>
          <a:xfrm>
            <a:off x="8281115" y="1520507"/>
            <a:ext cx="3374265" cy="935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Cosmetics</a:t>
            </a:r>
            <a:endParaRPr lang="en-US" sz="3600" dirty="0">
              <a:solidFill>
                <a:schemeClr val="bg1"/>
              </a:solidFill>
            </a:endParaRPr>
          </a:p>
        </p:txBody>
      </p:sp>
      <p:sp>
        <p:nvSpPr>
          <p:cNvPr id="9" name="Content Placeholder 2"/>
          <p:cNvSpPr>
            <a:spLocks noGrp="1"/>
          </p:cNvSpPr>
          <p:nvPr>
            <p:ph idx="1"/>
          </p:nvPr>
        </p:nvSpPr>
        <p:spPr>
          <a:xfrm>
            <a:off x="1" y="2515970"/>
            <a:ext cx="4672591" cy="4342030"/>
          </a:xfrm>
        </p:spPr>
        <p:txBody>
          <a:bodyPr>
            <a:normAutofit/>
          </a:bodyPr>
          <a:lstStyle/>
          <a:p>
            <a:pPr marL="457200" indent="-457200">
              <a:buAutoNum type="arabicPeriod"/>
            </a:pPr>
            <a:r>
              <a:rPr lang="en-US" dirty="0" smtClean="0">
                <a:solidFill>
                  <a:schemeClr val="bg1"/>
                </a:solidFill>
              </a:rPr>
              <a:t>Total Antioxidant	2. </a:t>
            </a:r>
            <a:r>
              <a:rPr lang="en-US" dirty="0" err="1" smtClean="0">
                <a:solidFill>
                  <a:schemeClr val="bg1"/>
                </a:solidFill>
              </a:rPr>
              <a:t>Naturovita</a:t>
            </a:r>
            <a:r>
              <a:rPr lang="en-US" dirty="0" smtClean="0">
                <a:solidFill>
                  <a:schemeClr val="bg1"/>
                </a:solidFill>
              </a:rPr>
              <a:t>	</a:t>
            </a:r>
          </a:p>
          <a:p>
            <a:pPr marL="0" indent="0">
              <a:buNone/>
            </a:pPr>
            <a:r>
              <a:rPr lang="en-US" dirty="0" smtClean="0">
                <a:solidFill>
                  <a:schemeClr val="bg1"/>
                </a:solidFill>
              </a:rPr>
              <a:t>3.</a:t>
            </a:r>
            <a:r>
              <a:rPr lang="en-US" dirty="0">
                <a:solidFill>
                  <a:schemeClr val="bg1"/>
                </a:solidFill>
              </a:rPr>
              <a:t> </a:t>
            </a:r>
            <a:r>
              <a:rPr lang="en-US" dirty="0" err="1" smtClean="0">
                <a:solidFill>
                  <a:schemeClr val="bg1"/>
                </a:solidFill>
              </a:rPr>
              <a:t>Diacare</a:t>
            </a:r>
            <a:r>
              <a:rPr lang="en-US" dirty="0">
                <a:solidFill>
                  <a:schemeClr val="bg1"/>
                </a:solidFill>
              </a:rPr>
              <a:t> </a:t>
            </a:r>
            <a:r>
              <a:rPr lang="en-US" dirty="0" smtClean="0">
                <a:solidFill>
                  <a:schemeClr val="bg1"/>
                </a:solidFill>
              </a:rPr>
              <a:t>		4. </a:t>
            </a:r>
            <a:r>
              <a:rPr lang="en-US" dirty="0" err="1" smtClean="0">
                <a:solidFill>
                  <a:schemeClr val="bg1"/>
                </a:solidFill>
              </a:rPr>
              <a:t>Arthobest</a:t>
            </a:r>
            <a:r>
              <a:rPr lang="en-US" dirty="0">
                <a:solidFill>
                  <a:schemeClr val="bg1"/>
                </a:solidFill>
              </a:rPr>
              <a:t> </a:t>
            </a:r>
            <a:endParaRPr lang="en-US" dirty="0" smtClean="0">
              <a:solidFill>
                <a:schemeClr val="bg1"/>
              </a:solidFill>
            </a:endParaRPr>
          </a:p>
          <a:p>
            <a:pPr marL="0" indent="0">
              <a:buNone/>
            </a:pPr>
            <a:r>
              <a:rPr lang="en-US" dirty="0" smtClean="0">
                <a:solidFill>
                  <a:schemeClr val="bg1"/>
                </a:solidFill>
              </a:rPr>
              <a:t>5. De-</a:t>
            </a:r>
            <a:r>
              <a:rPr lang="en-US" dirty="0" err="1" smtClean="0">
                <a:solidFill>
                  <a:schemeClr val="bg1"/>
                </a:solidFill>
              </a:rPr>
              <a:t>Lipo</a:t>
            </a:r>
            <a:r>
              <a:rPr lang="en-US" dirty="0" smtClean="0">
                <a:solidFill>
                  <a:schemeClr val="bg1"/>
                </a:solidFill>
              </a:rPr>
              <a:t> 		6. </a:t>
            </a:r>
            <a:r>
              <a:rPr lang="en-US" dirty="0" err="1" smtClean="0">
                <a:solidFill>
                  <a:schemeClr val="bg1"/>
                </a:solidFill>
              </a:rPr>
              <a:t>Asparose</a:t>
            </a:r>
            <a:endParaRPr lang="en-US" dirty="0" smtClean="0">
              <a:solidFill>
                <a:schemeClr val="bg1"/>
              </a:solidFill>
            </a:endParaRPr>
          </a:p>
          <a:p>
            <a:pPr marL="0" indent="0">
              <a:buNone/>
            </a:pPr>
            <a:r>
              <a:rPr lang="en-US" dirty="0" smtClean="0">
                <a:solidFill>
                  <a:schemeClr val="bg1"/>
                </a:solidFill>
              </a:rPr>
              <a:t>7. </a:t>
            </a:r>
            <a:r>
              <a:rPr lang="en-US" dirty="0" err="1" smtClean="0">
                <a:solidFill>
                  <a:schemeClr val="bg1"/>
                </a:solidFill>
              </a:rPr>
              <a:t>Oriens</a:t>
            </a:r>
            <a:r>
              <a:rPr lang="en-US" dirty="0" smtClean="0">
                <a:solidFill>
                  <a:schemeClr val="bg1"/>
                </a:solidFill>
              </a:rPr>
              <a:t> Strong </a:t>
            </a:r>
            <a:r>
              <a:rPr lang="en-US" dirty="0" err="1" smtClean="0">
                <a:solidFill>
                  <a:schemeClr val="bg1"/>
                </a:solidFill>
              </a:rPr>
              <a:t>Liv</a:t>
            </a:r>
            <a:r>
              <a:rPr lang="en-US" dirty="0">
                <a:solidFill>
                  <a:schemeClr val="bg1"/>
                </a:solidFill>
              </a:rPr>
              <a:t> </a:t>
            </a:r>
            <a:r>
              <a:rPr lang="en-US" dirty="0" smtClean="0">
                <a:solidFill>
                  <a:schemeClr val="bg1"/>
                </a:solidFill>
              </a:rPr>
              <a:t>	8. </a:t>
            </a:r>
            <a:r>
              <a:rPr lang="en-US" dirty="0" err="1" smtClean="0">
                <a:solidFill>
                  <a:schemeClr val="bg1"/>
                </a:solidFill>
              </a:rPr>
              <a:t>Nephrofit</a:t>
            </a:r>
            <a:endParaRPr lang="en-US" dirty="0" smtClean="0">
              <a:solidFill>
                <a:schemeClr val="bg1"/>
              </a:solidFill>
            </a:endParaRPr>
          </a:p>
          <a:p>
            <a:pPr marL="0" indent="0">
              <a:buNone/>
            </a:pPr>
            <a:r>
              <a:rPr lang="en-US" dirty="0" smtClean="0">
                <a:solidFill>
                  <a:schemeClr val="bg1"/>
                </a:solidFill>
              </a:rPr>
              <a:t>9. </a:t>
            </a:r>
            <a:r>
              <a:rPr lang="en-US" dirty="0" err="1" smtClean="0">
                <a:solidFill>
                  <a:schemeClr val="bg1"/>
                </a:solidFill>
              </a:rPr>
              <a:t>Detoxy</a:t>
            </a:r>
            <a:r>
              <a:rPr lang="en-US" dirty="0" smtClean="0">
                <a:solidFill>
                  <a:schemeClr val="bg1"/>
                </a:solidFill>
              </a:rPr>
              <a:t> One 	10. Fruit Fiber</a:t>
            </a:r>
          </a:p>
          <a:p>
            <a:pPr marL="0" indent="0">
              <a:buNone/>
            </a:pPr>
            <a:r>
              <a:rPr lang="en-US" dirty="0" smtClean="0">
                <a:solidFill>
                  <a:schemeClr val="bg1"/>
                </a:solidFill>
              </a:rPr>
              <a:t>11. Wheatgrass 	12. </a:t>
            </a:r>
            <a:r>
              <a:rPr lang="en-US" dirty="0" err="1" smtClean="0">
                <a:solidFill>
                  <a:schemeClr val="bg1"/>
                </a:solidFill>
              </a:rPr>
              <a:t>Panax</a:t>
            </a:r>
            <a:r>
              <a:rPr lang="en-US" dirty="0" smtClean="0">
                <a:solidFill>
                  <a:schemeClr val="bg1"/>
                </a:solidFill>
              </a:rPr>
              <a:t> Ginseng</a:t>
            </a:r>
            <a:endParaRPr lang="en-US" dirty="0">
              <a:solidFill>
                <a:schemeClr val="bg1"/>
              </a:solidFill>
            </a:endParaRPr>
          </a:p>
        </p:txBody>
      </p:sp>
      <p:sp>
        <p:nvSpPr>
          <p:cNvPr id="11" name="Content Placeholder 2"/>
          <p:cNvSpPr txBox="1">
            <a:spLocks/>
          </p:cNvSpPr>
          <p:nvPr/>
        </p:nvSpPr>
        <p:spPr>
          <a:xfrm>
            <a:off x="8281114" y="2515971"/>
            <a:ext cx="3910885" cy="433127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indent="-457200">
              <a:buAutoNum type="arabicPeriod"/>
            </a:pPr>
            <a:r>
              <a:rPr lang="en-US" dirty="0" err="1" smtClean="0">
                <a:solidFill>
                  <a:schemeClr val="bg1"/>
                </a:solidFill>
              </a:rPr>
              <a:t>Ultracare</a:t>
            </a:r>
            <a:r>
              <a:rPr lang="en-US" dirty="0" smtClean="0">
                <a:solidFill>
                  <a:schemeClr val="bg1"/>
                </a:solidFill>
              </a:rPr>
              <a:t> Sunshield </a:t>
            </a:r>
          </a:p>
          <a:p>
            <a:pPr marL="457200" indent="-457200">
              <a:buAutoNum type="arabicPeriod"/>
            </a:pPr>
            <a:r>
              <a:rPr lang="en-US" dirty="0" smtClean="0">
                <a:solidFill>
                  <a:schemeClr val="bg1"/>
                </a:solidFill>
              </a:rPr>
              <a:t>Skin Vita Body Lotion</a:t>
            </a:r>
          </a:p>
          <a:p>
            <a:pPr marL="457200" indent="-457200">
              <a:buAutoNum type="arabicPeriod"/>
            </a:pPr>
            <a:r>
              <a:rPr lang="en-US" dirty="0" err="1" smtClean="0">
                <a:solidFill>
                  <a:schemeClr val="bg1"/>
                </a:solidFill>
              </a:rPr>
              <a:t>Glowfest</a:t>
            </a:r>
            <a:r>
              <a:rPr lang="en-US" dirty="0" smtClean="0">
                <a:solidFill>
                  <a:schemeClr val="bg1"/>
                </a:solidFill>
              </a:rPr>
              <a:t> Day Cream</a:t>
            </a:r>
          </a:p>
          <a:p>
            <a:pPr marL="457200" indent="-457200">
              <a:buAutoNum type="arabicPeriod"/>
            </a:pPr>
            <a:r>
              <a:rPr lang="en-US" dirty="0" err="1" smtClean="0">
                <a:solidFill>
                  <a:schemeClr val="bg1"/>
                </a:solidFill>
              </a:rPr>
              <a:t>Glowfest</a:t>
            </a:r>
            <a:r>
              <a:rPr lang="en-US" dirty="0" smtClean="0">
                <a:solidFill>
                  <a:schemeClr val="bg1"/>
                </a:solidFill>
              </a:rPr>
              <a:t> Night Cream </a:t>
            </a:r>
          </a:p>
          <a:p>
            <a:pPr marL="457200" indent="-457200">
              <a:buAutoNum type="arabicPeriod"/>
            </a:pPr>
            <a:r>
              <a:rPr lang="en-US" dirty="0" err="1" smtClean="0">
                <a:solidFill>
                  <a:schemeClr val="bg1"/>
                </a:solidFill>
              </a:rPr>
              <a:t>Ori</a:t>
            </a:r>
            <a:r>
              <a:rPr lang="en-US" dirty="0" smtClean="0">
                <a:solidFill>
                  <a:schemeClr val="bg1"/>
                </a:solidFill>
              </a:rPr>
              <a:t>-Joints Care </a:t>
            </a:r>
            <a:endParaRPr lang="en-US" dirty="0">
              <a:solidFill>
                <a:schemeClr val="bg1"/>
              </a:solidFill>
            </a:endParaRPr>
          </a:p>
          <a:p>
            <a:pPr marL="457200" indent="-457200">
              <a:buAutoNum type="arabicPeriod"/>
            </a:pPr>
            <a:r>
              <a:rPr lang="en-US" dirty="0" err="1" smtClean="0">
                <a:solidFill>
                  <a:schemeClr val="bg1"/>
                </a:solidFill>
              </a:rPr>
              <a:t>Ultracare</a:t>
            </a:r>
            <a:r>
              <a:rPr lang="en-US" dirty="0" smtClean="0">
                <a:solidFill>
                  <a:schemeClr val="bg1"/>
                </a:solidFill>
              </a:rPr>
              <a:t> Whitening Kit 6 Steps</a:t>
            </a:r>
            <a:endParaRPr lang="en-US" dirty="0">
              <a:solidFill>
                <a:schemeClr val="bg1"/>
              </a:solidFill>
            </a:endParaRPr>
          </a:p>
        </p:txBody>
      </p:sp>
      <p:sp>
        <p:nvSpPr>
          <p:cNvPr id="12" name="Content Placeholder 2"/>
          <p:cNvSpPr txBox="1">
            <a:spLocks/>
          </p:cNvSpPr>
          <p:nvPr/>
        </p:nvSpPr>
        <p:spPr>
          <a:xfrm>
            <a:off x="4745572" y="2550063"/>
            <a:ext cx="3535543" cy="429718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1. </a:t>
            </a:r>
            <a:r>
              <a:rPr lang="en-US" dirty="0" err="1" smtClean="0">
                <a:solidFill>
                  <a:schemeClr val="bg1"/>
                </a:solidFill>
              </a:rPr>
              <a:t>Ori-Hygiea</a:t>
            </a:r>
            <a:r>
              <a:rPr lang="en-US" dirty="0" smtClean="0">
                <a:solidFill>
                  <a:schemeClr val="bg1"/>
                </a:solidFill>
              </a:rPr>
              <a:t> </a:t>
            </a:r>
            <a:r>
              <a:rPr lang="en-US" dirty="0">
                <a:solidFill>
                  <a:schemeClr val="bg1"/>
                </a:solidFill>
              </a:rPr>
              <a:t>Soap 	</a:t>
            </a:r>
            <a:endParaRPr lang="en-US" dirty="0" smtClean="0">
              <a:solidFill>
                <a:schemeClr val="bg1"/>
              </a:solidFill>
            </a:endParaRPr>
          </a:p>
          <a:p>
            <a:pPr marL="0" indent="0">
              <a:buNone/>
            </a:pPr>
            <a:r>
              <a:rPr lang="en-US" dirty="0" smtClean="0">
                <a:solidFill>
                  <a:schemeClr val="bg1"/>
                </a:solidFill>
              </a:rPr>
              <a:t>2</a:t>
            </a:r>
            <a:r>
              <a:rPr lang="en-US" dirty="0">
                <a:solidFill>
                  <a:schemeClr val="bg1"/>
                </a:solidFill>
              </a:rPr>
              <a:t>. Bio-Glow Face Wash</a:t>
            </a:r>
          </a:p>
          <a:p>
            <a:pPr marL="0" indent="0">
              <a:buNone/>
            </a:pPr>
            <a:r>
              <a:rPr lang="en-US" dirty="0">
                <a:solidFill>
                  <a:schemeClr val="bg1"/>
                </a:solidFill>
              </a:rPr>
              <a:t>3. Bio-White Face </a:t>
            </a:r>
            <a:r>
              <a:rPr lang="en-US" dirty="0" smtClean="0">
                <a:solidFill>
                  <a:schemeClr val="bg1"/>
                </a:solidFill>
              </a:rPr>
              <a:t>Scrub</a:t>
            </a:r>
          </a:p>
          <a:p>
            <a:pPr marL="0" indent="0">
              <a:buNone/>
            </a:pPr>
            <a:r>
              <a:rPr lang="en-US" dirty="0" smtClean="0">
                <a:solidFill>
                  <a:schemeClr val="bg1"/>
                </a:solidFill>
              </a:rPr>
              <a:t>4. </a:t>
            </a:r>
            <a:r>
              <a:rPr lang="en-US" dirty="0" err="1">
                <a:solidFill>
                  <a:schemeClr val="bg1"/>
                </a:solidFill>
              </a:rPr>
              <a:t>Ori</a:t>
            </a:r>
            <a:r>
              <a:rPr lang="en-US" dirty="0">
                <a:solidFill>
                  <a:schemeClr val="bg1"/>
                </a:solidFill>
              </a:rPr>
              <a:t>- </a:t>
            </a:r>
            <a:r>
              <a:rPr lang="en-US" dirty="0" err="1">
                <a:solidFill>
                  <a:schemeClr val="bg1"/>
                </a:solidFill>
              </a:rPr>
              <a:t>Antifrizz</a:t>
            </a:r>
            <a:r>
              <a:rPr lang="en-US" dirty="0">
                <a:solidFill>
                  <a:schemeClr val="bg1"/>
                </a:solidFill>
              </a:rPr>
              <a:t> 2 Step </a:t>
            </a:r>
            <a:r>
              <a:rPr lang="en-US" dirty="0" smtClean="0">
                <a:solidFill>
                  <a:schemeClr val="bg1"/>
                </a:solidFill>
              </a:rPr>
              <a:t>Shampoo</a:t>
            </a:r>
            <a:r>
              <a:rPr lang="en-US" dirty="0">
                <a:solidFill>
                  <a:schemeClr val="bg1"/>
                </a:solidFill>
              </a:rPr>
              <a:t> </a:t>
            </a:r>
            <a:endParaRPr lang="en-US" dirty="0" smtClean="0">
              <a:solidFill>
                <a:schemeClr val="bg1"/>
              </a:solidFill>
            </a:endParaRPr>
          </a:p>
          <a:p>
            <a:pPr marL="0" indent="0">
              <a:buNone/>
            </a:pPr>
            <a:r>
              <a:rPr lang="en-US" dirty="0" smtClean="0">
                <a:solidFill>
                  <a:schemeClr val="bg1"/>
                </a:solidFill>
              </a:rPr>
              <a:t>5. </a:t>
            </a:r>
            <a:r>
              <a:rPr lang="en-US" dirty="0" err="1" smtClean="0">
                <a:solidFill>
                  <a:schemeClr val="bg1"/>
                </a:solidFill>
              </a:rPr>
              <a:t>Ori</a:t>
            </a:r>
            <a:r>
              <a:rPr lang="en-US" dirty="0" smtClean="0">
                <a:solidFill>
                  <a:schemeClr val="bg1"/>
                </a:solidFill>
              </a:rPr>
              <a:t>-Dent </a:t>
            </a:r>
            <a:r>
              <a:rPr lang="en-US" dirty="0">
                <a:solidFill>
                  <a:schemeClr val="bg1"/>
                </a:solidFill>
              </a:rPr>
              <a:t>Toothpaste </a:t>
            </a:r>
            <a:endParaRPr lang="en-US" dirty="0" smtClean="0">
              <a:solidFill>
                <a:schemeClr val="bg1"/>
              </a:solidFill>
            </a:endParaRPr>
          </a:p>
          <a:p>
            <a:pPr marL="0" indent="0">
              <a:buNone/>
            </a:pPr>
            <a:r>
              <a:rPr lang="en-US" dirty="0" smtClean="0">
                <a:solidFill>
                  <a:schemeClr val="bg1"/>
                </a:solidFill>
              </a:rPr>
              <a:t>6. </a:t>
            </a:r>
            <a:r>
              <a:rPr lang="en-US" dirty="0" err="1">
                <a:solidFill>
                  <a:schemeClr val="bg1"/>
                </a:solidFill>
              </a:rPr>
              <a:t>Ori</a:t>
            </a:r>
            <a:r>
              <a:rPr lang="en-US" dirty="0">
                <a:solidFill>
                  <a:schemeClr val="bg1"/>
                </a:solidFill>
              </a:rPr>
              <a:t>- Smile Toothpaste </a:t>
            </a:r>
          </a:p>
        </p:txBody>
      </p:sp>
      <p:sp>
        <p:nvSpPr>
          <p:cNvPr id="13" name="Rectangle 12"/>
          <p:cNvSpPr/>
          <p:nvPr/>
        </p:nvSpPr>
        <p:spPr>
          <a:xfrm>
            <a:off x="4745572" y="1684836"/>
            <a:ext cx="2936383" cy="84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Regular</a:t>
            </a:r>
            <a:endParaRPr lang="en-US" sz="3600" dirty="0">
              <a:solidFill>
                <a:schemeClr val="bg1"/>
              </a:solidFill>
            </a:endParaRPr>
          </a:p>
        </p:txBody>
      </p:sp>
      <p:sp>
        <p:nvSpPr>
          <p:cNvPr id="14" name="Content Placeholder 2"/>
          <p:cNvSpPr txBox="1">
            <a:spLocks/>
          </p:cNvSpPr>
          <p:nvPr/>
        </p:nvSpPr>
        <p:spPr>
          <a:xfrm>
            <a:off x="4547169" y="2609958"/>
            <a:ext cx="3540763" cy="42372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US" dirty="0">
              <a:solidFill>
                <a:schemeClr val="bg1"/>
              </a:solidFill>
            </a:endParaRPr>
          </a:p>
        </p:txBody>
      </p:sp>
    </p:spTree>
    <p:extLst>
      <p:ext uri="{BB962C8B-B14F-4D97-AF65-F5344CB8AC3E}">
        <p14:creationId xmlns:p14="http://schemas.microsoft.com/office/powerpoint/2010/main" val="3959951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angle 5"/>
          <p:cNvSpPr/>
          <p:nvPr/>
        </p:nvSpPr>
        <p:spPr>
          <a:xfrm>
            <a:off x="1529987" y="1037274"/>
            <a:ext cx="7833864" cy="628080"/>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grpSp>
        <p:nvGrpSpPr>
          <p:cNvPr id="269" name="Rounded Rectangle 4"/>
          <p:cNvGrpSpPr/>
          <p:nvPr/>
        </p:nvGrpSpPr>
        <p:grpSpPr>
          <a:xfrm>
            <a:off x="2751744" y="1094138"/>
            <a:ext cx="5182552" cy="514351"/>
            <a:chOff x="-366010" y="0"/>
            <a:chExt cx="7370739" cy="731521"/>
          </a:xfrm>
        </p:grpSpPr>
        <p:sp>
          <p:nvSpPr>
            <p:cNvPr id="267" name="Rounded Rectangle"/>
            <p:cNvSpPr/>
            <p:nvPr/>
          </p:nvSpPr>
          <p:spPr>
            <a:xfrm>
              <a:off x="0" y="0"/>
              <a:ext cx="6786881" cy="731521"/>
            </a:xfrm>
            <a:prstGeom prst="roundRect">
              <a:avLst>
                <a:gd name="adj" fmla="val 16667"/>
              </a:avLst>
            </a:prstGeom>
            <a:gradFill flip="none" rotWithShape="1">
              <a:gsLst>
                <a:gs pos="0">
                  <a:srgbClr val="631393"/>
                </a:gs>
                <a:gs pos="50000">
                  <a:srgbClr val="8F1CD5"/>
                </a:gs>
                <a:gs pos="100000">
                  <a:srgbClr val="AA22FE"/>
                </a:gs>
              </a:gsLst>
              <a:lin ang="10800000" scaled="0"/>
            </a:gradFill>
            <a:ln w="12700" cap="rnd">
              <a:solidFill>
                <a:srgbClr val="5E098D"/>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68" name="PERSONAL PURCHASE BONUS"/>
            <p:cNvSpPr txBox="1"/>
            <p:nvPr/>
          </p:nvSpPr>
          <p:spPr>
            <a:xfrm>
              <a:off x="-366010" y="76426"/>
              <a:ext cx="7370739" cy="590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3400">
                  <a:latin typeface="Cambria"/>
                  <a:ea typeface="Cambria"/>
                  <a:cs typeface="Cambria"/>
                  <a:sym typeface="Cambria"/>
                </a:defRPr>
              </a:lvl1pPr>
            </a:lstStyle>
            <a:p>
              <a:pPr algn="ctr"/>
              <a:r>
                <a:rPr sz="2250" dirty="0"/>
                <a:t>PERSONAL PURCHASE </a:t>
              </a:r>
              <a:r>
                <a:rPr lang="en-US" sz="2250" dirty="0"/>
                <a:t>INCENTIVES</a:t>
              </a:r>
              <a:endParaRPr sz="2250" dirty="0"/>
            </a:p>
          </p:txBody>
        </p:sp>
      </p:grpSp>
      <p:grpSp>
        <p:nvGrpSpPr>
          <p:cNvPr id="279" name="Group"/>
          <p:cNvGrpSpPr/>
          <p:nvPr/>
        </p:nvGrpSpPr>
        <p:grpSpPr>
          <a:xfrm>
            <a:off x="1767944" y="2642134"/>
            <a:ext cx="6457954" cy="445478"/>
            <a:chOff x="0" y="1"/>
            <a:chExt cx="9184644" cy="633568"/>
          </a:xfrm>
        </p:grpSpPr>
        <p:grpSp>
          <p:nvGrpSpPr>
            <p:cNvPr id="272" name="Rounded Rectangle 42"/>
            <p:cNvGrpSpPr/>
            <p:nvPr/>
          </p:nvGrpSpPr>
          <p:grpSpPr>
            <a:xfrm>
              <a:off x="7858388" y="1"/>
              <a:ext cx="1326256" cy="633568"/>
              <a:chOff x="0" y="0"/>
              <a:chExt cx="1326254" cy="633566"/>
            </a:xfrm>
          </p:grpSpPr>
          <p:sp>
            <p:nvSpPr>
              <p:cNvPr id="27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71" name="15%"/>
              <p:cNvSpPr txBox="1"/>
              <p:nvPr/>
            </p:nvSpPr>
            <p:spPr>
              <a:xfrm>
                <a:off x="30928" y="92450"/>
                <a:ext cx="126439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latin typeface="Cambria"/>
                    <a:ea typeface="Cambria"/>
                    <a:cs typeface="Cambria"/>
                    <a:sym typeface="Cambria"/>
                  </a:defRPr>
                </a:lvl1pPr>
              </a:lstStyle>
              <a:p>
                <a:r>
                  <a:rPr sz="1600" b="1" dirty="0">
                    <a:solidFill>
                      <a:schemeClr val="bg1"/>
                    </a:solidFill>
                  </a:rPr>
                  <a:t>15%</a:t>
                </a:r>
              </a:p>
            </p:txBody>
          </p:sp>
        </p:grpSp>
        <p:grpSp>
          <p:nvGrpSpPr>
            <p:cNvPr id="275" name="Rounded Rectangle 63"/>
            <p:cNvGrpSpPr/>
            <p:nvPr/>
          </p:nvGrpSpPr>
          <p:grpSpPr>
            <a:xfrm>
              <a:off x="0" y="1"/>
              <a:ext cx="2637312" cy="633568"/>
              <a:chOff x="0" y="0"/>
              <a:chExt cx="2637311" cy="633566"/>
            </a:xfrm>
          </p:grpSpPr>
          <p:sp>
            <p:nvSpPr>
              <p:cNvPr id="273" name="Rounded Rectangle"/>
              <p:cNvSpPr/>
              <p:nvPr/>
            </p:nvSpPr>
            <p:spPr>
              <a:xfrm>
                <a:off x="0" y="0"/>
                <a:ext cx="2637311" cy="63356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74" name="2 DIAMOND"/>
              <p:cNvSpPr txBox="1"/>
              <p:nvPr/>
            </p:nvSpPr>
            <p:spPr>
              <a:xfrm>
                <a:off x="30928" y="92450"/>
                <a:ext cx="257545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r>
                  <a:rPr lang="en-US" sz="1600" dirty="0"/>
                  <a:t>PROMOTER </a:t>
                </a:r>
                <a:r>
                  <a:rPr lang="en-US" sz="1600" dirty="0" smtClean="0"/>
                  <a:t>LVL 2</a:t>
                </a:r>
                <a:endParaRPr sz="1600" dirty="0"/>
              </a:p>
            </p:txBody>
          </p:sp>
        </p:grpSp>
      </p:grpSp>
      <p:grpSp>
        <p:nvGrpSpPr>
          <p:cNvPr id="289" name="Group"/>
          <p:cNvGrpSpPr/>
          <p:nvPr/>
        </p:nvGrpSpPr>
        <p:grpSpPr>
          <a:xfrm>
            <a:off x="2049174" y="3141150"/>
            <a:ext cx="6457954" cy="445478"/>
            <a:chOff x="0" y="0"/>
            <a:chExt cx="9184644" cy="633567"/>
          </a:xfrm>
        </p:grpSpPr>
        <p:grpSp>
          <p:nvGrpSpPr>
            <p:cNvPr id="282" name="Rounded Rectangle 44"/>
            <p:cNvGrpSpPr/>
            <p:nvPr/>
          </p:nvGrpSpPr>
          <p:grpSpPr>
            <a:xfrm>
              <a:off x="7858388" y="0"/>
              <a:ext cx="1326256" cy="633567"/>
              <a:chOff x="0" y="0"/>
              <a:chExt cx="1326254" cy="633566"/>
            </a:xfrm>
          </p:grpSpPr>
          <p:sp>
            <p:nvSpPr>
              <p:cNvPr id="28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81" name="20%"/>
              <p:cNvSpPr txBox="1"/>
              <p:nvPr/>
            </p:nvSpPr>
            <p:spPr>
              <a:xfrm>
                <a:off x="30928" y="92450"/>
                <a:ext cx="126439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latin typeface="Cambria"/>
                    <a:ea typeface="Cambria"/>
                    <a:cs typeface="Cambria"/>
                    <a:sym typeface="Cambria"/>
                  </a:defRPr>
                </a:lvl1pPr>
              </a:lstStyle>
              <a:p>
                <a:r>
                  <a:rPr sz="1600" b="1" dirty="0">
                    <a:solidFill>
                      <a:schemeClr val="bg1"/>
                    </a:solidFill>
                  </a:rPr>
                  <a:t>20%</a:t>
                </a:r>
              </a:p>
            </p:txBody>
          </p:sp>
        </p:grpSp>
        <p:grpSp>
          <p:nvGrpSpPr>
            <p:cNvPr id="285" name="Rounded Rectangle 64"/>
            <p:cNvGrpSpPr/>
            <p:nvPr/>
          </p:nvGrpSpPr>
          <p:grpSpPr>
            <a:xfrm>
              <a:off x="0" y="0"/>
              <a:ext cx="2637312" cy="633567"/>
              <a:chOff x="0" y="0"/>
              <a:chExt cx="2637311" cy="633566"/>
            </a:xfrm>
          </p:grpSpPr>
          <p:sp>
            <p:nvSpPr>
              <p:cNvPr id="283" name="Rounded Rectangle"/>
              <p:cNvSpPr/>
              <p:nvPr/>
            </p:nvSpPr>
            <p:spPr>
              <a:xfrm>
                <a:off x="0" y="0"/>
                <a:ext cx="2637311" cy="63356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84" name="3 DIAMOND"/>
              <p:cNvSpPr txBox="1"/>
              <p:nvPr/>
            </p:nvSpPr>
            <p:spPr>
              <a:xfrm>
                <a:off x="30928" y="92450"/>
                <a:ext cx="257545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r>
                  <a:rPr lang="en-US" sz="1600" dirty="0"/>
                  <a:t>PROMOTER </a:t>
                </a:r>
                <a:r>
                  <a:rPr lang="en-US" sz="1600" dirty="0" smtClean="0"/>
                  <a:t>LVL 3</a:t>
                </a:r>
                <a:endParaRPr sz="1600" dirty="0"/>
              </a:p>
            </p:txBody>
          </p:sp>
        </p:grpSp>
      </p:grpSp>
      <p:grpSp>
        <p:nvGrpSpPr>
          <p:cNvPr id="299" name="Group"/>
          <p:cNvGrpSpPr/>
          <p:nvPr/>
        </p:nvGrpSpPr>
        <p:grpSpPr>
          <a:xfrm>
            <a:off x="2354037" y="3591584"/>
            <a:ext cx="6457954" cy="561691"/>
            <a:chOff x="0" y="-82640"/>
            <a:chExt cx="9184644" cy="798848"/>
          </a:xfrm>
        </p:grpSpPr>
        <p:grpSp>
          <p:nvGrpSpPr>
            <p:cNvPr id="292" name="Rounded Rectangle 46"/>
            <p:cNvGrpSpPr/>
            <p:nvPr/>
          </p:nvGrpSpPr>
          <p:grpSpPr>
            <a:xfrm>
              <a:off x="7858388" y="0"/>
              <a:ext cx="1326256" cy="633568"/>
              <a:chOff x="0" y="0"/>
              <a:chExt cx="1326254" cy="633566"/>
            </a:xfrm>
          </p:grpSpPr>
          <p:sp>
            <p:nvSpPr>
              <p:cNvPr id="29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91" name="24%"/>
              <p:cNvSpPr txBox="1"/>
              <p:nvPr/>
            </p:nvSpPr>
            <p:spPr>
              <a:xfrm>
                <a:off x="30928" y="92451"/>
                <a:ext cx="126439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latin typeface="Cambria"/>
                    <a:ea typeface="Cambria"/>
                    <a:cs typeface="Cambria"/>
                    <a:sym typeface="Cambria"/>
                  </a:defRPr>
                </a:lvl1pPr>
              </a:lstStyle>
              <a:p>
                <a:r>
                  <a:rPr sz="1600" b="1" dirty="0">
                    <a:solidFill>
                      <a:schemeClr val="bg1"/>
                    </a:solidFill>
                  </a:rPr>
                  <a:t>24%</a:t>
                </a:r>
              </a:p>
            </p:txBody>
          </p:sp>
        </p:grpSp>
        <p:grpSp>
          <p:nvGrpSpPr>
            <p:cNvPr id="295" name="Rounded Rectangle 65"/>
            <p:cNvGrpSpPr/>
            <p:nvPr/>
          </p:nvGrpSpPr>
          <p:grpSpPr>
            <a:xfrm>
              <a:off x="0" y="-82640"/>
              <a:ext cx="2772235" cy="798848"/>
              <a:chOff x="0" y="-82640"/>
              <a:chExt cx="2772234" cy="798845"/>
            </a:xfrm>
          </p:grpSpPr>
          <p:sp>
            <p:nvSpPr>
              <p:cNvPr id="293" name="Rounded Rectangle"/>
              <p:cNvSpPr/>
              <p:nvPr/>
            </p:nvSpPr>
            <p:spPr>
              <a:xfrm>
                <a:off x="0" y="-1"/>
                <a:ext cx="2637311" cy="63356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294" name="4 DIAMOND"/>
              <p:cNvSpPr txBox="1"/>
              <p:nvPr/>
            </p:nvSpPr>
            <p:spPr>
              <a:xfrm>
                <a:off x="196777" y="-82640"/>
                <a:ext cx="2575457" cy="7988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r>
                  <a:rPr lang="en-US" sz="1600" dirty="0" smtClean="0"/>
                  <a:t>EXECUTIVE PROMOTER</a:t>
                </a:r>
                <a:endParaRPr sz="1600" dirty="0"/>
              </a:p>
            </p:txBody>
          </p:sp>
        </p:grpSp>
      </p:grpSp>
      <p:grpSp>
        <p:nvGrpSpPr>
          <p:cNvPr id="309" name="Group"/>
          <p:cNvGrpSpPr/>
          <p:nvPr/>
        </p:nvGrpSpPr>
        <p:grpSpPr>
          <a:xfrm>
            <a:off x="2457167" y="4175005"/>
            <a:ext cx="6695911" cy="807911"/>
            <a:chOff x="-338427" y="-55048"/>
            <a:chExt cx="9523071" cy="1149025"/>
          </a:xfrm>
        </p:grpSpPr>
        <p:grpSp>
          <p:nvGrpSpPr>
            <p:cNvPr id="302" name="Rounded Rectangle 48"/>
            <p:cNvGrpSpPr/>
            <p:nvPr/>
          </p:nvGrpSpPr>
          <p:grpSpPr>
            <a:xfrm>
              <a:off x="7858388" y="0"/>
              <a:ext cx="1326256" cy="633568"/>
              <a:chOff x="0" y="0"/>
              <a:chExt cx="1326254" cy="633566"/>
            </a:xfrm>
          </p:grpSpPr>
          <p:sp>
            <p:nvSpPr>
              <p:cNvPr id="30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01" name="28%"/>
              <p:cNvSpPr txBox="1"/>
              <p:nvPr/>
            </p:nvSpPr>
            <p:spPr>
              <a:xfrm>
                <a:off x="30928" y="92451"/>
                <a:ext cx="1264397" cy="4486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latin typeface="Cambria"/>
                    <a:ea typeface="Cambria"/>
                    <a:cs typeface="Cambria"/>
                    <a:sym typeface="Cambria"/>
                  </a:defRPr>
                </a:lvl1pPr>
              </a:lstStyle>
              <a:p>
                <a:r>
                  <a:rPr sz="1600" b="1" dirty="0">
                    <a:solidFill>
                      <a:schemeClr val="bg1"/>
                    </a:solidFill>
                  </a:rPr>
                  <a:t>28%</a:t>
                </a:r>
              </a:p>
            </p:txBody>
          </p:sp>
        </p:grpSp>
        <p:grpSp>
          <p:nvGrpSpPr>
            <p:cNvPr id="305" name="Rounded Rectangle 66"/>
            <p:cNvGrpSpPr/>
            <p:nvPr/>
          </p:nvGrpSpPr>
          <p:grpSpPr>
            <a:xfrm>
              <a:off x="-338427" y="-55048"/>
              <a:ext cx="4033491" cy="1149025"/>
              <a:chOff x="-338427" y="-55047"/>
              <a:chExt cx="4033490" cy="1149020"/>
            </a:xfrm>
          </p:grpSpPr>
          <p:sp>
            <p:nvSpPr>
              <p:cNvPr id="303" name="Rounded Rectangle"/>
              <p:cNvSpPr/>
              <p:nvPr/>
            </p:nvSpPr>
            <p:spPr>
              <a:xfrm>
                <a:off x="-1" y="0"/>
                <a:ext cx="3695064" cy="579531"/>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04" name="5 DIAMOND"/>
              <p:cNvSpPr txBox="1"/>
              <p:nvPr/>
            </p:nvSpPr>
            <p:spPr>
              <a:xfrm>
                <a:off x="-338427" y="-55047"/>
                <a:ext cx="3609185" cy="11490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600" dirty="0" smtClean="0"/>
                  <a:t>SENIOR EXECUTIVE </a:t>
                </a:r>
                <a:r>
                  <a:rPr lang="en-US" sz="1600" dirty="0"/>
                  <a:t>PROMOTER</a:t>
                </a:r>
              </a:p>
              <a:p>
                <a:endParaRPr sz="1600" dirty="0"/>
              </a:p>
            </p:txBody>
          </p:sp>
        </p:grpSp>
      </p:grpSp>
      <p:grpSp>
        <p:nvGrpSpPr>
          <p:cNvPr id="319" name="Group"/>
          <p:cNvGrpSpPr/>
          <p:nvPr/>
        </p:nvGrpSpPr>
        <p:grpSpPr>
          <a:xfrm>
            <a:off x="2976354" y="4732997"/>
            <a:ext cx="6457954" cy="561690"/>
            <a:chOff x="0" y="-82639"/>
            <a:chExt cx="9184644" cy="798846"/>
          </a:xfrm>
        </p:grpSpPr>
        <p:grpSp>
          <p:nvGrpSpPr>
            <p:cNvPr id="312" name="Rounded Rectangle 50"/>
            <p:cNvGrpSpPr/>
            <p:nvPr/>
          </p:nvGrpSpPr>
          <p:grpSpPr>
            <a:xfrm>
              <a:off x="7858388" y="0"/>
              <a:ext cx="1326256" cy="633567"/>
              <a:chOff x="0" y="0"/>
              <a:chExt cx="1326254" cy="633566"/>
            </a:xfrm>
          </p:grpSpPr>
          <p:sp>
            <p:nvSpPr>
              <p:cNvPr id="31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11" name="31%"/>
              <p:cNvSpPr txBox="1"/>
              <p:nvPr/>
            </p:nvSpPr>
            <p:spPr>
              <a:xfrm>
                <a:off x="30928" y="92450"/>
                <a:ext cx="126439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latin typeface="Cambria"/>
                    <a:ea typeface="Cambria"/>
                    <a:cs typeface="Cambria"/>
                    <a:sym typeface="Cambria"/>
                  </a:defRPr>
                </a:lvl1pPr>
              </a:lstStyle>
              <a:p>
                <a:r>
                  <a:rPr sz="1600" b="1" dirty="0">
                    <a:solidFill>
                      <a:schemeClr val="bg1"/>
                    </a:solidFill>
                  </a:rPr>
                  <a:t>31%</a:t>
                </a:r>
              </a:p>
            </p:txBody>
          </p:sp>
        </p:grpSp>
        <p:grpSp>
          <p:nvGrpSpPr>
            <p:cNvPr id="315" name="Rounded Rectangle 67"/>
            <p:cNvGrpSpPr/>
            <p:nvPr/>
          </p:nvGrpSpPr>
          <p:grpSpPr>
            <a:xfrm>
              <a:off x="0" y="-82639"/>
              <a:ext cx="2637312" cy="798846"/>
              <a:chOff x="0" y="-82639"/>
              <a:chExt cx="2637311" cy="798845"/>
            </a:xfrm>
          </p:grpSpPr>
          <p:sp>
            <p:nvSpPr>
              <p:cNvPr id="313" name="Rounded Rectangle"/>
              <p:cNvSpPr/>
              <p:nvPr/>
            </p:nvSpPr>
            <p:spPr>
              <a:xfrm>
                <a:off x="0" y="0"/>
                <a:ext cx="2637311" cy="63356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14" name="6 DIAMOND"/>
              <p:cNvSpPr txBox="1"/>
              <p:nvPr/>
            </p:nvSpPr>
            <p:spPr>
              <a:xfrm>
                <a:off x="30928" y="-82639"/>
                <a:ext cx="2575457" cy="7988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600" dirty="0" smtClean="0"/>
                  <a:t>DIRECTORIAL PROMOTER</a:t>
                </a:r>
                <a:endParaRPr sz="1600" dirty="0"/>
              </a:p>
            </p:txBody>
          </p:sp>
        </p:grpSp>
      </p:grpSp>
      <p:grpSp>
        <p:nvGrpSpPr>
          <p:cNvPr id="329" name="Group"/>
          <p:cNvGrpSpPr/>
          <p:nvPr/>
        </p:nvGrpSpPr>
        <p:grpSpPr>
          <a:xfrm>
            <a:off x="3203021" y="5355122"/>
            <a:ext cx="6457954" cy="561690"/>
            <a:chOff x="0" y="-82641"/>
            <a:chExt cx="9184644" cy="798846"/>
          </a:xfrm>
        </p:grpSpPr>
        <p:grpSp>
          <p:nvGrpSpPr>
            <p:cNvPr id="322" name="Rounded Rectangle 52"/>
            <p:cNvGrpSpPr/>
            <p:nvPr/>
          </p:nvGrpSpPr>
          <p:grpSpPr>
            <a:xfrm>
              <a:off x="7858388" y="0"/>
              <a:ext cx="1326256" cy="633567"/>
              <a:chOff x="0" y="0"/>
              <a:chExt cx="1326254" cy="633566"/>
            </a:xfrm>
          </p:grpSpPr>
          <p:sp>
            <p:nvSpPr>
              <p:cNvPr id="32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21" name="34%"/>
              <p:cNvSpPr txBox="1"/>
              <p:nvPr/>
            </p:nvSpPr>
            <p:spPr>
              <a:xfrm>
                <a:off x="30928" y="92448"/>
                <a:ext cx="126439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latin typeface="Cambria"/>
                    <a:ea typeface="Cambria"/>
                    <a:cs typeface="Cambria"/>
                    <a:sym typeface="Cambria"/>
                  </a:defRPr>
                </a:lvl1pPr>
              </a:lstStyle>
              <a:p>
                <a:r>
                  <a:rPr sz="1600" b="1" dirty="0">
                    <a:solidFill>
                      <a:schemeClr val="bg1"/>
                    </a:solidFill>
                  </a:rPr>
                  <a:t>34%</a:t>
                </a:r>
              </a:p>
            </p:txBody>
          </p:sp>
        </p:grpSp>
        <p:grpSp>
          <p:nvGrpSpPr>
            <p:cNvPr id="325" name="Rounded Rectangle 72"/>
            <p:cNvGrpSpPr/>
            <p:nvPr/>
          </p:nvGrpSpPr>
          <p:grpSpPr>
            <a:xfrm>
              <a:off x="0" y="-82641"/>
              <a:ext cx="2637312" cy="798846"/>
              <a:chOff x="0" y="-82641"/>
              <a:chExt cx="2637311" cy="798845"/>
            </a:xfrm>
          </p:grpSpPr>
          <p:sp>
            <p:nvSpPr>
              <p:cNvPr id="323" name="Rounded Rectangle"/>
              <p:cNvSpPr/>
              <p:nvPr/>
            </p:nvSpPr>
            <p:spPr>
              <a:xfrm>
                <a:off x="0" y="0"/>
                <a:ext cx="2637311" cy="63356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24" name="7 DIAMOND"/>
              <p:cNvSpPr txBox="1"/>
              <p:nvPr/>
            </p:nvSpPr>
            <p:spPr>
              <a:xfrm>
                <a:off x="30928" y="-82641"/>
                <a:ext cx="2575457" cy="7988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600" dirty="0" smtClean="0"/>
                  <a:t>ADVICIVE PROMOTER</a:t>
                </a:r>
                <a:endParaRPr sz="1600" dirty="0"/>
              </a:p>
            </p:txBody>
          </p:sp>
        </p:grpSp>
      </p:grpSp>
      <p:grpSp>
        <p:nvGrpSpPr>
          <p:cNvPr id="339" name="Group"/>
          <p:cNvGrpSpPr/>
          <p:nvPr/>
        </p:nvGrpSpPr>
        <p:grpSpPr>
          <a:xfrm>
            <a:off x="1529987" y="2173896"/>
            <a:ext cx="6457954" cy="445478"/>
            <a:chOff x="0" y="0"/>
            <a:chExt cx="9184644" cy="633567"/>
          </a:xfrm>
        </p:grpSpPr>
        <p:grpSp>
          <p:nvGrpSpPr>
            <p:cNvPr id="332" name="Rounded Rectangle 2"/>
            <p:cNvGrpSpPr/>
            <p:nvPr/>
          </p:nvGrpSpPr>
          <p:grpSpPr>
            <a:xfrm>
              <a:off x="7858388" y="0"/>
              <a:ext cx="1326256" cy="633567"/>
              <a:chOff x="0" y="0"/>
              <a:chExt cx="1326254" cy="633566"/>
            </a:xfrm>
          </p:grpSpPr>
          <p:sp>
            <p:nvSpPr>
              <p:cNvPr id="330" name="Rounded Rectangle"/>
              <p:cNvSpPr/>
              <p:nvPr/>
            </p:nvSpPr>
            <p:spPr>
              <a:xfrm>
                <a:off x="0" y="0"/>
                <a:ext cx="1326254" cy="633566"/>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31" name="10%"/>
              <p:cNvSpPr txBox="1"/>
              <p:nvPr/>
            </p:nvSpPr>
            <p:spPr>
              <a:xfrm>
                <a:off x="30928" y="92451"/>
                <a:ext cx="126439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200">
                    <a:latin typeface="Cambria"/>
                    <a:ea typeface="Cambria"/>
                    <a:cs typeface="Cambria"/>
                    <a:sym typeface="Cambria"/>
                  </a:defRPr>
                </a:lvl1pPr>
              </a:lstStyle>
              <a:p>
                <a:r>
                  <a:rPr sz="1600" b="1" dirty="0">
                    <a:solidFill>
                      <a:schemeClr val="bg1"/>
                    </a:solidFill>
                  </a:rPr>
                  <a:t>10%</a:t>
                </a:r>
              </a:p>
            </p:txBody>
          </p:sp>
        </p:grpSp>
        <p:grpSp>
          <p:nvGrpSpPr>
            <p:cNvPr id="335" name="Rounded Rectangle 62"/>
            <p:cNvGrpSpPr/>
            <p:nvPr/>
          </p:nvGrpSpPr>
          <p:grpSpPr>
            <a:xfrm>
              <a:off x="0" y="0"/>
              <a:ext cx="2637312" cy="633567"/>
              <a:chOff x="0" y="0"/>
              <a:chExt cx="2637311" cy="633566"/>
            </a:xfrm>
          </p:grpSpPr>
          <p:sp>
            <p:nvSpPr>
              <p:cNvPr id="333" name="Rounded Rectangle"/>
              <p:cNvSpPr/>
              <p:nvPr/>
            </p:nvSpPr>
            <p:spPr>
              <a:xfrm>
                <a:off x="0" y="0"/>
                <a:ext cx="2637311" cy="63356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34" name="1 DIAMOND"/>
              <p:cNvSpPr txBox="1"/>
              <p:nvPr/>
            </p:nvSpPr>
            <p:spPr>
              <a:xfrm>
                <a:off x="30928" y="92450"/>
                <a:ext cx="2575457" cy="4486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r>
                  <a:rPr lang="en-US" sz="1600" dirty="0" smtClean="0"/>
                  <a:t>PROMOTER LVL 1</a:t>
                </a:r>
                <a:endParaRPr sz="1600" dirty="0"/>
              </a:p>
            </p:txBody>
          </p:sp>
        </p:grpSp>
      </p:grpSp>
      <p:pic>
        <p:nvPicPr>
          <p:cNvPr id="77" name="Picture 76"/>
          <p:cNvPicPr>
            <a:picLocks noChangeAspect="1"/>
          </p:cNvPicPr>
          <p:nvPr/>
        </p:nvPicPr>
        <p:blipFill>
          <a:blip r:embed="rId2"/>
          <a:stretch>
            <a:fillRect/>
          </a:stretch>
        </p:blipFill>
        <p:spPr>
          <a:xfrm>
            <a:off x="9660975" y="0"/>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486334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39"/>
                                        </p:tgtEl>
                                        <p:attrNameLst>
                                          <p:attrName>style.visibility</p:attrName>
                                        </p:attrNameLst>
                                      </p:cBhvr>
                                      <p:to>
                                        <p:strVal val="visible"/>
                                      </p:to>
                                    </p:set>
                                    <p:animEffect transition="in" filter="wipe(left)">
                                      <p:cBhvr>
                                        <p:cTn id="7" dur="499"/>
                                        <p:tgtEl>
                                          <p:spTgt spid="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279"/>
                                        </p:tgtEl>
                                        <p:attrNameLst>
                                          <p:attrName>style.visibility</p:attrName>
                                        </p:attrNameLst>
                                      </p:cBhvr>
                                      <p:to>
                                        <p:strVal val="visible"/>
                                      </p:to>
                                    </p:set>
                                    <p:animEffect transition="in" filter="wipe(left)">
                                      <p:cBhvr>
                                        <p:cTn id="12" dur="499"/>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289"/>
                                        </p:tgtEl>
                                        <p:attrNameLst>
                                          <p:attrName>style.visibility</p:attrName>
                                        </p:attrNameLst>
                                      </p:cBhvr>
                                      <p:to>
                                        <p:strVal val="visible"/>
                                      </p:to>
                                    </p:set>
                                    <p:animEffect transition="in" filter="wipe(left)">
                                      <p:cBhvr>
                                        <p:cTn id="17" dur="499"/>
                                        <p:tgtEl>
                                          <p:spTgt spid="2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299"/>
                                        </p:tgtEl>
                                        <p:attrNameLst>
                                          <p:attrName>style.visibility</p:attrName>
                                        </p:attrNameLst>
                                      </p:cBhvr>
                                      <p:to>
                                        <p:strVal val="visible"/>
                                      </p:to>
                                    </p:set>
                                    <p:animEffect transition="in" filter="wipe(left)">
                                      <p:cBhvr>
                                        <p:cTn id="22" dur="499"/>
                                        <p:tgtEl>
                                          <p:spTgt spid="29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309"/>
                                        </p:tgtEl>
                                        <p:attrNameLst>
                                          <p:attrName>style.visibility</p:attrName>
                                        </p:attrNameLst>
                                      </p:cBhvr>
                                      <p:to>
                                        <p:strVal val="visible"/>
                                      </p:to>
                                    </p:set>
                                    <p:animEffect transition="in" filter="wipe(left)">
                                      <p:cBhvr>
                                        <p:cTn id="27" dur="499"/>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319"/>
                                        </p:tgtEl>
                                        <p:attrNameLst>
                                          <p:attrName>style.visibility</p:attrName>
                                        </p:attrNameLst>
                                      </p:cBhvr>
                                      <p:to>
                                        <p:strVal val="visible"/>
                                      </p:to>
                                    </p:set>
                                    <p:animEffect transition="in" filter="wipe(left)">
                                      <p:cBhvr>
                                        <p:cTn id="32" dur="499"/>
                                        <p:tgtEl>
                                          <p:spTgt spid="3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p:tmAbs val="0"/>
                                  </p:iterate>
                                  <p:childTnLst>
                                    <p:set>
                                      <p:cBhvr>
                                        <p:cTn id="36" fill="hold"/>
                                        <p:tgtEl>
                                          <p:spTgt spid="329"/>
                                        </p:tgtEl>
                                        <p:attrNameLst>
                                          <p:attrName>style.visibility</p:attrName>
                                        </p:attrNameLst>
                                      </p:cBhvr>
                                      <p:to>
                                        <p:strVal val="visible"/>
                                      </p:to>
                                    </p:set>
                                    <p:animEffect transition="in" filter="wipe(left)">
                                      <p:cBhvr>
                                        <p:cTn id="37" dur="499"/>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advAuto="0"/>
      <p:bldP spid="289" grpId="0" animBg="1" advAuto="0"/>
      <p:bldP spid="299" grpId="0" animBg="1" advAuto="0"/>
      <p:bldP spid="309" grpId="0" animBg="1" advAuto="0"/>
      <p:bldP spid="319" grpId="0" animBg="1" advAuto="0"/>
      <p:bldP spid="329" grpId="0" animBg="1" advAuto="0"/>
      <p:bldP spid="339"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ectangle 5"/>
          <p:cNvSpPr/>
          <p:nvPr/>
        </p:nvSpPr>
        <p:spPr>
          <a:xfrm>
            <a:off x="2667000" y="1028700"/>
            <a:ext cx="6858001" cy="445478"/>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sp>
        <p:nvSpPr>
          <p:cNvPr id="343" name="Rounded Rectangle"/>
          <p:cNvSpPr/>
          <p:nvPr/>
        </p:nvSpPr>
        <p:spPr>
          <a:xfrm>
            <a:off x="3209613" y="968271"/>
            <a:ext cx="5804663" cy="665922"/>
          </a:xfrm>
          <a:prstGeom prst="roundRect">
            <a:avLst>
              <a:gd name="adj" fmla="val 16667"/>
            </a:avLst>
          </a:prstGeom>
          <a:solidFill>
            <a:schemeClr val="accent4">
              <a:lumMod val="75000"/>
            </a:schemeClr>
          </a:solidFill>
          <a:ln w="12700" cap="rnd">
            <a:solidFill>
              <a:srgbClr val="5E098D"/>
            </a:solidFill>
          </a:ln>
        </p:spPr>
        <p:txBody>
          <a:bodyPr lIns="34289" tIns="34289" rIns="34289" bIns="34289" anchor="ctr"/>
          <a:lstStyle/>
          <a:p>
            <a:pPr defTabSz="457184">
              <a:defRPr sz="2600" b="0">
                <a:solidFill>
                  <a:srgbClr val="FFFFFF"/>
                </a:solidFill>
                <a:latin typeface="Trebuchet MS"/>
                <a:ea typeface="Trebuchet MS"/>
                <a:cs typeface="Trebuchet MS"/>
                <a:sym typeface="Trebuchet MS"/>
              </a:defRPr>
            </a:pPr>
            <a:endParaRPr sz="1828"/>
          </a:p>
        </p:txBody>
      </p:sp>
      <p:sp>
        <p:nvSpPr>
          <p:cNvPr id="344" name="PERSONAL PURCHASE BONUS &amp; REWARDS"/>
          <p:cNvSpPr txBox="1"/>
          <p:nvPr/>
        </p:nvSpPr>
        <p:spPr>
          <a:xfrm>
            <a:off x="4028124" y="770430"/>
            <a:ext cx="5249081" cy="950738"/>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lstStyle>
            <a:lvl1pPr defTabSz="650240">
              <a:defRPr sz="2600">
                <a:latin typeface="Cambria"/>
                <a:ea typeface="Cambria"/>
                <a:cs typeface="Cambria"/>
                <a:sym typeface="Cambria"/>
              </a:defRPr>
            </a:lvl1pPr>
          </a:lstStyle>
          <a:p>
            <a:r>
              <a:rPr sz="2250" dirty="0"/>
              <a:t>PERSONAL PURCHASE </a:t>
            </a:r>
            <a:r>
              <a:rPr lang="en-US" sz="2250" dirty="0"/>
              <a:t>INCENTIVE</a:t>
            </a:r>
            <a:endParaRPr sz="2250" dirty="0"/>
          </a:p>
        </p:txBody>
      </p:sp>
      <p:grpSp>
        <p:nvGrpSpPr>
          <p:cNvPr id="354" name="Group"/>
          <p:cNvGrpSpPr/>
          <p:nvPr/>
        </p:nvGrpSpPr>
        <p:grpSpPr>
          <a:xfrm>
            <a:off x="2421472" y="1959526"/>
            <a:ext cx="7193169" cy="715761"/>
            <a:chOff x="0" y="0"/>
            <a:chExt cx="10230284" cy="1017970"/>
          </a:xfrm>
        </p:grpSpPr>
        <p:grpSp>
          <p:nvGrpSpPr>
            <p:cNvPr id="347" name="Rounded Rectangle 2"/>
            <p:cNvGrpSpPr/>
            <p:nvPr/>
          </p:nvGrpSpPr>
          <p:grpSpPr>
            <a:xfrm>
              <a:off x="8620870" y="9431"/>
              <a:ext cx="1609414" cy="1008539"/>
              <a:chOff x="0" y="0"/>
              <a:chExt cx="1609412" cy="1008537"/>
            </a:xfrm>
          </p:grpSpPr>
          <p:sp>
            <p:nvSpPr>
              <p:cNvPr id="345" name="Rounded Rectangle"/>
              <p:cNvSpPr/>
              <p:nvPr/>
            </p:nvSpPr>
            <p:spPr>
              <a:xfrm>
                <a:off x="0" y="0"/>
                <a:ext cx="1609412" cy="1008537"/>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46" name="36%"/>
              <p:cNvSpPr txBox="1"/>
              <p:nvPr/>
            </p:nvSpPr>
            <p:spPr>
              <a:xfrm>
                <a:off x="49233" y="239538"/>
                <a:ext cx="1510946" cy="5294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latin typeface="Cambria"/>
                    <a:ea typeface="Cambria"/>
                    <a:cs typeface="Cambria"/>
                    <a:sym typeface="Cambria"/>
                  </a:defRPr>
                </a:lvl1pPr>
              </a:lstStyle>
              <a:p>
                <a:r>
                  <a:rPr sz="1969" dirty="0">
                    <a:solidFill>
                      <a:schemeClr val="bg1"/>
                    </a:solidFill>
                  </a:rPr>
                  <a:t>36%</a:t>
                </a:r>
              </a:p>
            </p:txBody>
          </p:sp>
        </p:grpSp>
        <p:grpSp>
          <p:nvGrpSpPr>
            <p:cNvPr id="350" name="Rounded Rectangle 30"/>
            <p:cNvGrpSpPr/>
            <p:nvPr/>
          </p:nvGrpSpPr>
          <p:grpSpPr>
            <a:xfrm>
              <a:off x="0" y="0"/>
              <a:ext cx="4014667" cy="1008538"/>
              <a:chOff x="0" y="0"/>
              <a:chExt cx="4014666" cy="1008537"/>
            </a:xfrm>
          </p:grpSpPr>
          <p:sp>
            <p:nvSpPr>
              <p:cNvPr id="348" name="Rounded Rectangle"/>
              <p:cNvSpPr/>
              <p:nvPr/>
            </p:nvSpPr>
            <p:spPr>
              <a:xfrm>
                <a:off x="0" y="0"/>
                <a:ext cx="4014666" cy="1008537"/>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49" name="GOLD DIRECTOR"/>
              <p:cNvSpPr txBox="1"/>
              <p:nvPr/>
            </p:nvSpPr>
            <p:spPr>
              <a:xfrm>
                <a:off x="49232" y="279935"/>
                <a:ext cx="3916201" cy="4486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600" b="1" dirty="0" smtClean="0">
                    <a:solidFill>
                      <a:srgbClr val="FF0000"/>
                    </a:solidFill>
                  </a:rPr>
                  <a:t>STAR PROMOTER</a:t>
                </a:r>
                <a:endParaRPr sz="1600" b="1" dirty="0">
                  <a:solidFill>
                    <a:srgbClr val="FF0000"/>
                  </a:solidFill>
                </a:endParaRPr>
              </a:p>
            </p:txBody>
          </p:sp>
        </p:grpSp>
      </p:grpSp>
      <p:grpSp>
        <p:nvGrpSpPr>
          <p:cNvPr id="364" name="Group"/>
          <p:cNvGrpSpPr/>
          <p:nvPr/>
        </p:nvGrpSpPr>
        <p:grpSpPr>
          <a:xfrm>
            <a:off x="2431267" y="2786171"/>
            <a:ext cx="7193170" cy="732062"/>
            <a:chOff x="0" y="0"/>
            <a:chExt cx="10230284" cy="1041154"/>
          </a:xfrm>
        </p:grpSpPr>
        <p:grpSp>
          <p:nvGrpSpPr>
            <p:cNvPr id="357" name="Rounded Rectangle 61"/>
            <p:cNvGrpSpPr/>
            <p:nvPr/>
          </p:nvGrpSpPr>
          <p:grpSpPr>
            <a:xfrm>
              <a:off x="8620871" y="32615"/>
              <a:ext cx="1609413" cy="1008539"/>
              <a:chOff x="0" y="0"/>
              <a:chExt cx="1609412" cy="1008537"/>
            </a:xfrm>
          </p:grpSpPr>
          <p:sp>
            <p:nvSpPr>
              <p:cNvPr id="355" name="Rounded Rectangle"/>
              <p:cNvSpPr/>
              <p:nvPr/>
            </p:nvSpPr>
            <p:spPr>
              <a:xfrm>
                <a:off x="0" y="0"/>
                <a:ext cx="1609412" cy="1008537"/>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56" name="38%"/>
              <p:cNvSpPr txBox="1"/>
              <p:nvPr/>
            </p:nvSpPr>
            <p:spPr>
              <a:xfrm>
                <a:off x="49233" y="239538"/>
                <a:ext cx="1510946" cy="5294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latin typeface="Cambria"/>
                    <a:ea typeface="Cambria"/>
                    <a:cs typeface="Cambria"/>
                    <a:sym typeface="Cambria"/>
                  </a:defRPr>
                </a:lvl1pPr>
              </a:lstStyle>
              <a:p>
                <a:r>
                  <a:rPr sz="1969" dirty="0">
                    <a:solidFill>
                      <a:schemeClr val="bg1"/>
                    </a:solidFill>
                  </a:rPr>
                  <a:t>38%</a:t>
                </a:r>
              </a:p>
            </p:txBody>
          </p:sp>
        </p:grpSp>
        <p:grpSp>
          <p:nvGrpSpPr>
            <p:cNvPr id="360" name="Rounded Rectangle 62"/>
            <p:cNvGrpSpPr/>
            <p:nvPr/>
          </p:nvGrpSpPr>
          <p:grpSpPr>
            <a:xfrm>
              <a:off x="0" y="0"/>
              <a:ext cx="4014667" cy="1008538"/>
              <a:chOff x="0" y="0"/>
              <a:chExt cx="4014666" cy="1008537"/>
            </a:xfrm>
          </p:grpSpPr>
          <p:sp>
            <p:nvSpPr>
              <p:cNvPr id="358" name="Rounded Rectangle"/>
              <p:cNvSpPr/>
              <p:nvPr/>
            </p:nvSpPr>
            <p:spPr>
              <a:xfrm>
                <a:off x="0" y="0"/>
                <a:ext cx="4014666" cy="1008537"/>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59" name="DIAMOND DIRECTOR"/>
              <p:cNvSpPr txBox="1"/>
              <p:nvPr/>
            </p:nvSpPr>
            <p:spPr>
              <a:xfrm>
                <a:off x="49232" y="279935"/>
                <a:ext cx="3916201" cy="4486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600" b="1" dirty="0">
                    <a:solidFill>
                      <a:srgbClr val="FF0000"/>
                    </a:solidFill>
                  </a:rPr>
                  <a:t>SUPER </a:t>
                </a:r>
                <a:r>
                  <a:rPr lang="en-US" sz="1600" b="1" dirty="0" smtClean="0">
                    <a:solidFill>
                      <a:srgbClr val="FF0000"/>
                    </a:solidFill>
                  </a:rPr>
                  <a:t>STAR PROMOTER</a:t>
                </a:r>
                <a:endParaRPr sz="1600" b="1" dirty="0">
                  <a:solidFill>
                    <a:srgbClr val="FF0000"/>
                  </a:solidFill>
                </a:endParaRPr>
              </a:p>
            </p:txBody>
          </p:sp>
        </p:grpSp>
      </p:grpSp>
      <p:grpSp>
        <p:nvGrpSpPr>
          <p:cNvPr id="374" name="Group"/>
          <p:cNvGrpSpPr/>
          <p:nvPr/>
        </p:nvGrpSpPr>
        <p:grpSpPr>
          <a:xfrm>
            <a:off x="2431267" y="3589749"/>
            <a:ext cx="7193169" cy="723210"/>
            <a:chOff x="0" y="0"/>
            <a:chExt cx="10230283" cy="1028564"/>
          </a:xfrm>
        </p:grpSpPr>
        <p:grpSp>
          <p:nvGrpSpPr>
            <p:cNvPr id="367" name="Rounded Rectangle 63"/>
            <p:cNvGrpSpPr/>
            <p:nvPr/>
          </p:nvGrpSpPr>
          <p:grpSpPr>
            <a:xfrm>
              <a:off x="8620870" y="20025"/>
              <a:ext cx="1609413" cy="1008539"/>
              <a:chOff x="0" y="0"/>
              <a:chExt cx="1609412" cy="1008537"/>
            </a:xfrm>
          </p:grpSpPr>
          <p:sp>
            <p:nvSpPr>
              <p:cNvPr id="365" name="Rounded Rectangle"/>
              <p:cNvSpPr/>
              <p:nvPr/>
            </p:nvSpPr>
            <p:spPr>
              <a:xfrm>
                <a:off x="0" y="0"/>
                <a:ext cx="1609412" cy="1008537"/>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66" name="39%"/>
              <p:cNvSpPr txBox="1"/>
              <p:nvPr/>
            </p:nvSpPr>
            <p:spPr>
              <a:xfrm>
                <a:off x="49233" y="239537"/>
                <a:ext cx="1510946" cy="5294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latin typeface="Cambria"/>
                    <a:ea typeface="Cambria"/>
                    <a:cs typeface="Cambria"/>
                    <a:sym typeface="Cambria"/>
                  </a:defRPr>
                </a:lvl1pPr>
              </a:lstStyle>
              <a:p>
                <a:r>
                  <a:rPr sz="1969" dirty="0">
                    <a:solidFill>
                      <a:schemeClr val="bg1"/>
                    </a:solidFill>
                  </a:rPr>
                  <a:t>39%</a:t>
                </a:r>
              </a:p>
            </p:txBody>
          </p:sp>
        </p:grpSp>
        <p:grpSp>
          <p:nvGrpSpPr>
            <p:cNvPr id="370" name="Rounded Rectangle 64"/>
            <p:cNvGrpSpPr/>
            <p:nvPr/>
          </p:nvGrpSpPr>
          <p:grpSpPr>
            <a:xfrm>
              <a:off x="0" y="0"/>
              <a:ext cx="4014667" cy="1008538"/>
              <a:chOff x="0" y="0"/>
              <a:chExt cx="4014666" cy="1008537"/>
            </a:xfrm>
          </p:grpSpPr>
          <p:sp>
            <p:nvSpPr>
              <p:cNvPr id="368" name="Rounded Rectangle"/>
              <p:cNvSpPr/>
              <p:nvPr/>
            </p:nvSpPr>
            <p:spPr>
              <a:xfrm>
                <a:off x="0" y="0"/>
                <a:ext cx="4014666" cy="1008537"/>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69" name="AMBASSADOR"/>
              <p:cNvSpPr txBox="1"/>
              <p:nvPr/>
            </p:nvSpPr>
            <p:spPr>
              <a:xfrm>
                <a:off x="49232" y="279935"/>
                <a:ext cx="3916201" cy="4486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sz="1600" b="1" dirty="0">
                    <a:solidFill>
                      <a:srgbClr val="FF0000"/>
                    </a:solidFill>
                  </a:rPr>
                  <a:t>AMBASSADOR</a:t>
                </a:r>
              </a:p>
            </p:txBody>
          </p:sp>
        </p:grpSp>
      </p:grpSp>
      <p:grpSp>
        <p:nvGrpSpPr>
          <p:cNvPr id="384" name="Group"/>
          <p:cNvGrpSpPr/>
          <p:nvPr/>
        </p:nvGrpSpPr>
        <p:grpSpPr>
          <a:xfrm>
            <a:off x="2468888" y="4393327"/>
            <a:ext cx="7155548" cy="762577"/>
            <a:chOff x="0" y="1"/>
            <a:chExt cx="10176778" cy="1084554"/>
          </a:xfrm>
        </p:grpSpPr>
        <p:grpSp>
          <p:nvGrpSpPr>
            <p:cNvPr id="377" name="Rounded Rectangle 65"/>
            <p:cNvGrpSpPr/>
            <p:nvPr/>
          </p:nvGrpSpPr>
          <p:grpSpPr>
            <a:xfrm>
              <a:off x="8567365" y="76016"/>
              <a:ext cx="1609413" cy="1008539"/>
              <a:chOff x="0" y="0"/>
              <a:chExt cx="1609412" cy="1008537"/>
            </a:xfrm>
          </p:grpSpPr>
          <p:sp>
            <p:nvSpPr>
              <p:cNvPr id="375" name="Rounded Rectangle"/>
              <p:cNvSpPr/>
              <p:nvPr/>
            </p:nvSpPr>
            <p:spPr>
              <a:xfrm>
                <a:off x="0" y="0"/>
                <a:ext cx="1609412" cy="1008537"/>
              </a:xfrm>
              <a:prstGeom prst="roundRect">
                <a:avLst>
                  <a:gd name="adj" fmla="val 16667"/>
                </a:avLst>
              </a:prstGeom>
              <a:solidFill>
                <a:srgbClr val="F1A374"/>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76" name="40%"/>
              <p:cNvSpPr txBox="1"/>
              <p:nvPr/>
            </p:nvSpPr>
            <p:spPr>
              <a:xfrm>
                <a:off x="49233" y="239537"/>
                <a:ext cx="1510946" cy="5294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latin typeface="Cambria"/>
                    <a:ea typeface="Cambria"/>
                    <a:cs typeface="Cambria"/>
                    <a:sym typeface="Cambria"/>
                  </a:defRPr>
                </a:lvl1pPr>
              </a:lstStyle>
              <a:p>
                <a:r>
                  <a:rPr sz="1969" dirty="0">
                    <a:solidFill>
                      <a:schemeClr val="bg1"/>
                    </a:solidFill>
                  </a:rPr>
                  <a:t>40%</a:t>
                </a:r>
              </a:p>
            </p:txBody>
          </p:sp>
        </p:grpSp>
        <p:grpSp>
          <p:nvGrpSpPr>
            <p:cNvPr id="380" name="Rounded Rectangle 66"/>
            <p:cNvGrpSpPr/>
            <p:nvPr/>
          </p:nvGrpSpPr>
          <p:grpSpPr>
            <a:xfrm>
              <a:off x="0" y="1"/>
              <a:ext cx="4014667" cy="1008538"/>
              <a:chOff x="0" y="0"/>
              <a:chExt cx="4014666" cy="1008537"/>
            </a:xfrm>
          </p:grpSpPr>
          <p:sp>
            <p:nvSpPr>
              <p:cNvPr id="378" name="Rounded Rectangle"/>
              <p:cNvSpPr/>
              <p:nvPr/>
            </p:nvSpPr>
            <p:spPr>
              <a:xfrm>
                <a:off x="0" y="0"/>
                <a:ext cx="4014666" cy="1008537"/>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79" name="CROWN AMBASSADOR"/>
              <p:cNvSpPr txBox="1"/>
              <p:nvPr/>
            </p:nvSpPr>
            <p:spPr>
              <a:xfrm>
                <a:off x="49232" y="279935"/>
                <a:ext cx="3916201" cy="4486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sz="1600" b="1" dirty="0">
                    <a:solidFill>
                      <a:srgbClr val="FF0000"/>
                    </a:solidFill>
                  </a:rPr>
                  <a:t>CROWN AMBASSADOR</a:t>
                </a:r>
              </a:p>
            </p:txBody>
          </p:sp>
        </p:grpSp>
      </p:grpSp>
      <p:pic>
        <p:nvPicPr>
          <p:cNvPr id="46" name="Picture 45"/>
          <p:cNvPicPr>
            <a:picLocks noChangeAspect="1"/>
          </p:cNvPicPr>
          <p:nvPr/>
        </p:nvPicPr>
        <p:blipFill>
          <a:blip r:embed="rId2"/>
          <a:stretch>
            <a:fillRect/>
          </a:stretch>
        </p:blipFill>
        <p:spPr>
          <a:xfrm>
            <a:off x="9660975" y="1708"/>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975214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54"/>
                                        </p:tgtEl>
                                        <p:attrNameLst>
                                          <p:attrName>style.visibility</p:attrName>
                                        </p:attrNameLst>
                                      </p:cBhvr>
                                      <p:to>
                                        <p:strVal val="visible"/>
                                      </p:to>
                                    </p:set>
                                    <p:animEffect transition="in" filter="wipe(left)">
                                      <p:cBhvr>
                                        <p:cTn id="7" dur="499"/>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64"/>
                                        </p:tgtEl>
                                        <p:attrNameLst>
                                          <p:attrName>style.visibility</p:attrName>
                                        </p:attrNameLst>
                                      </p:cBhvr>
                                      <p:to>
                                        <p:strVal val="visible"/>
                                      </p:to>
                                    </p:set>
                                    <p:animEffect transition="in" filter="wipe(left)">
                                      <p:cBhvr>
                                        <p:cTn id="12" dur="499"/>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74"/>
                                        </p:tgtEl>
                                        <p:attrNameLst>
                                          <p:attrName>style.visibility</p:attrName>
                                        </p:attrNameLst>
                                      </p:cBhvr>
                                      <p:to>
                                        <p:strVal val="visible"/>
                                      </p:to>
                                    </p:set>
                                    <p:animEffect transition="in" filter="wipe(left)">
                                      <p:cBhvr>
                                        <p:cTn id="17" dur="499"/>
                                        <p:tgtEl>
                                          <p:spTgt spid="3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384"/>
                                        </p:tgtEl>
                                        <p:attrNameLst>
                                          <p:attrName>style.visibility</p:attrName>
                                        </p:attrNameLst>
                                      </p:cBhvr>
                                      <p:to>
                                        <p:strVal val="visible"/>
                                      </p:to>
                                    </p:set>
                                    <p:animEffect transition="in" filter="wipe(left)">
                                      <p:cBhvr>
                                        <p:cTn id="22" dur="499"/>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animBg="1" advAuto="0"/>
      <p:bldP spid="364" grpId="0" animBg="1" advAuto="0"/>
      <p:bldP spid="374" grpId="0" animBg="1" advAuto="0"/>
      <p:bldP spid="384"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Rectangle 32"/>
          <p:cNvSpPr/>
          <p:nvPr/>
        </p:nvSpPr>
        <p:spPr>
          <a:xfrm>
            <a:off x="2565587" y="694110"/>
            <a:ext cx="6858001" cy="445478"/>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sp>
        <p:nvSpPr>
          <p:cNvPr id="389" name="Title 1"/>
          <p:cNvSpPr txBox="1">
            <a:spLocks noGrp="1"/>
          </p:cNvSpPr>
          <p:nvPr>
            <p:ph type="title"/>
          </p:nvPr>
        </p:nvSpPr>
        <p:spPr>
          <a:xfrm>
            <a:off x="4057252" y="457645"/>
            <a:ext cx="3874669" cy="856664"/>
          </a:xfrm>
          <a:prstGeom prst="rect">
            <a:avLst/>
          </a:prstGeom>
        </p:spPr>
        <p:txBody>
          <a:bodyPr>
            <a:normAutofit/>
          </a:bodyPr>
          <a:lstStyle>
            <a:lvl1pPr algn="ctr">
              <a:defRPr b="1">
                <a:solidFill>
                  <a:srgbClr val="FF0000"/>
                </a:solidFill>
                <a:latin typeface="Cambria"/>
                <a:ea typeface="Cambria"/>
                <a:cs typeface="Cambria"/>
                <a:sym typeface="Cambria"/>
              </a:defRPr>
            </a:lvl1pPr>
          </a:lstStyle>
          <a:p>
            <a:r>
              <a:rPr lang="en-US" dirty="0" smtClean="0"/>
              <a:t>   </a:t>
            </a:r>
            <a:r>
              <a:rPr sz="2531" dirty="0">
                <a:solidFill>
                  <a:schemeClr val="tx1"/>
                </a:solidFill>
              </a:rPr>
              <a:t>REWARDS</a:t>
            </a:r>
            <a:r>
              <a:rPr lang="en-US" sz="2531" dirty="0">
                <a:solidFill>
                  <a:schemeClr val="tx1"/>
                </a:solidFill>
              </a:rPr>
              <a:t> INCENTIVE</a:t>
            </a:r>
            <a:endParaRPr sz="2531" dirty="0">
              <a:solidFill>
                <a:schemeClr val="tx1"/>
              </a:solidFill>
            </a:endParaRPr>
          </a:p>
        </p:txBody>
      </p:sp>
      <p:grpSp>
        <p:nvGrpSpPr>
          <p:cNvPr id="395" name="Group"/>
          <p:cNvGrpSpPr/>
          <p:nvPr/>
        </p:nvGrpSpPr>
        <p:grpSpPr>
          <a:xfrm>
            <a:off x="6078001" y="1930964"/>
            <a:ext cx="4282876" cy="944492"/>
            <a:chOff x="0" y="0"/>
            <a:chExt cx="6091201" cy="1343276"/>
          </a:xfrm>
        </p:grpSpPr>
        <p:sp>
          <p:nvSpPr>
            <p:cNvPr id="390" name="Rounded Rectangle 11"/>
            <p:cNvSpPr/>
            <p:nvPr/>
          </p:nvSpPr>
          <p:spPr>
            <a:xfrm>
              <a:off x="3190037" y="0"/>
              <a:ext cx="1406048" cy="1343276"/>
            </a:xfrm>
            <a:prstGeom prst="roundRect">
              <a:avLst>
                <a:gd name="adj" fmla="val 16667"/>
              </a:avLst>
            </a:prstGeom>
            <a:blipFill rotWithShape="1">
              <a:blip r:embed="rId2"/>
              <a:srcRect/>
              <a:stretch>
                <a:fillRect/>
              </a:stretch>
            </a:blipFill>
            <a:ln w="12700" cap="rnd">
              <a:solidFill>
                <a:srgbClr val="FFFFFF"/>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grpSp>
          <p:nvGrpSpPr>
            <p:cNvPr id="393" name="Rounded Rectangle 19"/>
            <p:cNvGrpSpPr/>
            <p:nvPr/>
          </p:nvGrpSpPr>
          <p:grpSpPr>
            <a:xfrm>
              <a:off x="0" y="267598"/>
              <a:ext cx="2789869" cy="1017037"/>
              <a:chOff x="0" y="-75414"/>
              <a:chExt cx="2789868" cy="1017035"/>
            </a:xfrm>
          </p:grpSpPr>
          <p:sp>
            <p:nvSpPr>
              <p:cNvPr id="391" name="Rounded Rectangle"/>
              <p:cNvSpPr/>
              <p:nvPr/>
            </p:nvSpPr>
            <p:spPr>
              <a:xfrm>
                <a:off x="0" y="34043"/>
                <a:ext cx="2789869" cy="798120"/>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92" name="GOLD DIRECTOR"/>
              <p:cNvSpPr txBox="1"/>
              <p:nvPr/>
            </p:nvSpPr>
            <p:spPr>
              <a:xfrm>
                <a:off x="38961" y="-75415"/>
                <a:ext cx="2711946" cy="10170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266" dirty="0" smtClean="0"/>
                  <a:t>STAR PROMOTER</a:t>
                </a:r>
                <a:endParaRPr sz="1266" dirty="0"/>
              </a:p>
            </p:txBody>
          </p:sp>
        </p:grpSp>
        <p:sp>
          <p:nvSpPr>
            <p:cNvPr id="394" name="Rectangle 23"/>
            <p:cNvSpPr txBox="1"/>
            <p:nvPr/>
          </p:nvSpPr>
          <p:spPr>
            <a:xfrm>
              <a:off x="4645337" y="437728"/>
              <a:ext cx="1445864" cy="3755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defTabSz="650240">
                <a:defRPr>
                  <a:effectLst>
                    <a:outerShdw blurRad="38100" dist="38100" dir="2700000" rotWithShape="0">
                      <a:srgbClr val="000000">
                        <a:alpha val="43137"/>
                      </a:srgbClr>
                    </a:outerShdw>
                  </a:effectLst>
                  <a:latin typeface="Cambria"/>
                  <a:ea typeface="Cambria"/>
                  <a:cs typeface="Cambria"/>
                  <a:sym typeface="Cambria"/>
                </a:defRPr>
              </a:lvl1pPr>
            </a:lstStyle>
            <a:p>
              <a:r>
                <a:rPr lang="en-US" sz="1266" dirty="0" err="1">
                  <a:solidFill>
                    <a:schemeClr val="bg1"/>
                  </a:solidFill>
                </a:rPr>
                <a:t>Rs</a:t>
              </a:r>
              <a:r>
                <a:rPr lang="en-US" sz="1266" dirty="0">
                  <a:solidFill>
                    <a:schemeClr val="bg1"/>
                  </a:solidFill>
                </a:rPr>
                <a:t>. 960000/-</a:t>
              </a:r>
              <a:r>
                <a:rPr sz="1266" dirty="0">
                  <a:solidFill>
                    <a:schemeClr val="bg1"/>
                  </a:solidFill>
                </a:rPr>
                <a:t> </a:t>
              </a:r>
            </a:p>
          </p:txBody>
        </p:sp>
      </p:grpSp>
      <p:grpSp>
        <p:nvGrpSpPr>
          <p:cNvPr id="401" name="Group"/>
          <p:cNvGrpSpPr/>
          <p:nvPr/>
        </p:nvGrpSpPr>
        <p:grpSpPr>
          <a:xfrm>
            <a:off x="6115058" y="2912229"/>
            <a:ext cx="4361574" cy="1169790"/>
            <a:chOff x="0" y="-1"/>
            <a:chExt cx="6203126" cy="1663701"/>
          </a:xfrm>
        </p:grpSpPr>
        <p:pic>
          <p:nvPicPr>
            <p:cNvPr id="396" name="Picture 14" descr="Picture 14"/>
            <p:cNvPicPr>
              <a:picLocks noChangeAspect="1"/>
            </p:cNvPicPr>
            <p:nvPr/>
          </p:nvPicPr>
          <p:blipFill>
            <a:blip r:embed="rId3">
              <a:extLst/>
            </a:blip>
            <a:srcRect r="4" b="2"/>
            <a:stretch>
              <a:fillRect/>
            </a:stretch>
          </p:blipFill>
          <p:spPr>
            <a:xfrm>
              <a:off x="3088080" y="-1"/>
              <a:ext cx="1504554" cy="1663701"/>
            </a:xfrm>
            <a:custGeom>
              <a:avLst/>
              <a:gdLst/>
              <a:ahLst/>
              <a:cxnLst>
                <a:cxn ang="0">
                  <a:pos x="wd2" y="hd2"/>
                </a:cxn>
                <a:cxn ang="5400000">
                  <a:pos x="wd2" y="hd2"/>
                </a:cxn>
                <a:cxn ang="10800000">
                  <a:pos x="wd2" y="hd2"/>
                </a:cxn>
                <a:cxn ang="16200000">
                  <a:pos x="wd2" y="hd2"/>
                </a:cxn>
              </a:cxnLst>
              <a:rect l="0" t="0" r="r" b="b"/>
              <a:pathLst>
                <a:path w="21600" h="21600" extrusionOk="0">
                  <a:moveTo>
                    <a:pt x="3601" y="0"/>
                  </a:moveTo>
                  <a:cubicBezTo>
                    <a:pt x="1613" y="0"/>
                    <a:pt x="0" y="1458"/>
                    <a:pt x="0" y="3256"/>
                  </a:cubicBezTo>
                  <a:lnTo>
                    <a:pt x="0" y="18344"/>
                  </a:lnTo>
                  <a:cubicBezTo>
                    <a:pt x="0" y="20142"/>
                    <a:pt x="1613" y="21600"/>
                    <a:pt x="3601" y="21600"/>
                  </a:cubicBezTo>
                  <a:lnTo>
                    <a:pt x="17999" y="21600"/>
                  </a:lnTo>
                  <a:cubicBezTo>
                    <a:pt x="19987" y="21600"/>
                    <a:pt x="21600" y="20142"/>
                    <a:pt x="21600" y="18344"/>
                  </a:cubicBezTo>
                  <a:lnTo>
                    <a:pt x="21600" y="3256"/>
                  </a:lnTo>
                  <a:cubicBezTo>
                    <a:pt x="21600" y="1458"/>
                    <a:pt x="19987" y="0"/>
                    <a:pt x="17999" y="0"/>
                  </a:cubicBezTo>
                  <a:lnTo>
                    <a:pt x="3601" y="0"/>
                  </a:lnTo>
                  <a:close/>
                </a:path>
              </a:pathLst>
            </a:custGeom>
            <a:ln w="12700" cap="flat">
              <a:noFill/>
              <a:miter lim="400000"/>
            </a:ln>
            <a:effectLst>
              <a:outerShdw blurRad="76200" dist="38100" dir="7800000" rotWithShape="0">
                <a:srgbClr val="000000">
                  <a:alpha val="40000"/>
                </a:srgbClr>
              </a:outerShdw>
            </a:effectLst>
          </p:spPr>
        </p:pic>
        <p:grpSp>
          <p:nvGrpSpPr>
            <p:cNvPr id="399" name="Rounded Rectangle 20"/>
            <p:cNvGrpSpPr/>
            <p:nvPr/>
          </p:nvGrpSpPr>
          <p:grpSpPr>
            <a:xfrm>
              <a:off x="0" y="390256"/>
              <a:ext cx="3039023" cy="1107864"/>
              <a:chOff x="0" y="-82149"/>
              <a:chExt cx="3039022" cy="1107863"/>
            </a:xfrm>
          </p:grpSpPr>
          <p:sp>
            <p:nvSpPr>
              <p:cNvPr id="397" name="Rounded Rectangle"/>
              <p:cNvSpPr/>
              <p:nvPr/>
            </p:nvSpPr>
            <p:spPr>
              <a:xfrm>
                <a:off x="0" y="37084"/>
                <a:ext cx="3039023" cy="869397"/>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398" name="DIAMOND DIRECTOR"/>
              <p:cNvSpPr txBox="1"/>
              <p:nvPr/>
            </p:nvSpPr>
            <p:spPr>
              <a:xfrm>
                <a:off x="42440" y="-82150"/>
                <a:ext cx="2954142" cy="1107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266" dirty="0"/>
                  <a:t>SUPER </a:t>
                </a:r>
                <a:r>
                  <a:rPr lang="en-US" sz="1266" dirty="0" smtClean="0"/>
                  <a:t>STAR PROMOTER</a:t>
                </a:r>
                <a:endParaRPr sz="1266" dirty="0"/>
              </a:p>
            </p:txBody>
          </p:sp>
        </p:grpSp>
        <p:sp>
          <p:nvSpPr>
            <p:cNvPr id="400" name="Rectangle 24"/>
            <p:cNvSpPr txBox="1"/>
            <p:nvPr/>
          </p:nvSpPr>
          <p:spPr>
            <a:xfrm>
              <a:off x="4629592" y="762501"/>
              <a:ext cx="1573534" cy="3755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defTabSz="650240">
                <a:defRPr>
                  <a:effectLst>
                    <a:outerShdw blurRad="38100" dist="38100" dir="2700000" rotWithShape="0">
                      <a:srgbClr val="000000">
                        <a:alpha val="43137"/>
                      </a:srgbClr>
                    </a:outerShdw>
                  </a:effectLst>
                  <a:latin typeface="Cambria"/>
                  <a:ea typeface="Cambria"/>
                  <a:cs typeface="Cambria"/>
                  <a:sym typeface="Cambria"/>
                </a:defRPr>
              </a:lvl1pPr>
            </a:lstStyle>
            <a:p>
              <a:r>
                <a:rPr lang="en-US" sz="1266" dirty="0" err="1">
                  <a:solidFill>
                    <a:schemeClr val="bg1"/>
                  </a:solidFill>
                </a:rPr>
                <a:t>Rs</a:t>
              </a:r>
              <a:r>
                <a:rPr lang="en-US" sz="1266" dirty="0">
                  <a:solidFill>
                    <a:schemeClr val="bg1"/>
                  </a:solidFill>
                </a:rPr>
                <a:t>. 2240000/-</a:t>
              </a:r>
              <a:r>
                <a:rPr sz="1266" dirty="0">
                  <a:solidFill>
                    <a:schemeClr val="bg1"/>
                  </a:solidFill>
                </a:rPr>
                <a:t> </a:t>
              </a:r>
            </a:p>
          </p:txBody>
        </p:sp>
      </p:grpSp>
      <p:grpSp>
        <p:nvGrpSpPr>
          <p:cNvPr id="407" name="Group"/>
          <p:cNvGrpSpPr/>
          <p:nvPr/>
        </p:nvGrpSpPr>
        <p:grpSpPr>
          <a:xfrm>
            <a:off x="6191133" y="4075610"/>
            <a:ext cx="4259512" cy="801933"/>
            <a:chOff x="0" y="0"/>
            <a:chExt cx="6057973" cy="1140525"/>
          </a:xfrm>
        </p:grpSpPr>
        <p:sp>
          <p:nvSpPr>
            <p:cNvPr id="402" name="Rounded Rectangle 13"/>
            <p:cNvSpPr/>
            <p:nvPr/>
          </p:nvSpPr>
          <p:spPr>
            <a:xfrm>
              <a:off x="2989791" y="0"/>
              <a:ext cx="1406049" cy="1140525"/>
            </a:xfrm>
            <a:prstGeom prst="roundRect">
              <a:avLst>
                <a:gd name="adj" fmla="val 16667"/>
              </a:avLst>
            </a:prstGeom>
            <a:blipFill rotWithShape="1">
              <a:blip r:embed="rId4"/>
              <a:srcRect/>
              <a:stretch>
                <a:fillRect/>
              </a:stretch>
            </a:blipFill>
            <a:ln w="12700" cap="rnd">
              <a:solidFill>
                <a:srgbClr val="698E1C"/>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grpSp>
          <p:nvGrpSpPr>
            <p:cNvPr id="405" name="Rounded Rectangle 21"/>
            <p:cNvGrpSpPr/>
            <p:nvPr/>
          </p:nvGrpSpPr>
          <p:grpSpPr>
            <a:xfrm>
              <a:off x="0" y="28033"/>
              <a:ext cx="2848008" cy="1038230"/>
              <a:chOff x="0" y="-111739"/>
              <a:chExt cx="2848007" cy="1038229"/>
            </a:xfrm>
          </p:grpSpPr>
          <p:sp>
            <p:nvSpPr>
              <p:cNvPr id="403" name="Rounded Rectangle"/>
              <p:cNvSpPr/>
              <p:nvPr/>
            </p:nvSpPr>
            <p:spPr>
              <a:xfrm>
                <a:off x="0" y="0"/>
                <a:ext cx="2848008" cy="814752"/>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04" name="AMBASSADOR"/>
              <p:cNvSpPr txBox="1"/>
              <p:nvPr/>
            </p:nvSpPr>
            <p:spPr>
              <a:xfrm>
                <a:off x="39773" y="-111740"/>
                <a:ext cx="2768462" cy="10382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sz="1266" dirty="0"/>
                  <a:t>AMBASSADOR</a:t>
                </a:r>
              </a:p>
            </p:txBody>
          </p:sp>
        </p:grpSp>
        <p:sp>
          <p:nvSpPr>
            <p:cNvPr id="406" name="Rectangle 25"/>
            <p:cNvSpPr txBox="1"/>
            <p:nvPr/>
          </p:nvSpPr>
          <p:spPr>
            <a:xfrm>
              <a:off x="4484439" y="365377"/>
              <a:ext cx="1573534" cy="3755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defTabSz="650240">
                <a:defRPr>
                  <a:effectLst>
                    <a:outerShdw blurRad="38100" dist="38100" dir="2700000" rotWithShape="0">
                      <a:srgbClr val="000000">
                        <a:alpha val="43137"/>
                      </a:srgbClr>
                    </a:outerShdw>
                  </a:effectLst>
                  <a:latin typeface="Cambria"/>
                  <a:ea typeface="Cambria"/>
                  <a:cs typeface="Cambria"/>
                  <a:sym typeface="Cambria"/>
                </a:defRPr>
              </a:lvl1pPr>
            </a:lstStyle>
            <a:p>
              <a:r>
                <a:rPr lang="en-US" sz="1266" dirty="0" err="1">
                  <a:solidFill>
                    <a:schemeClr val="bg1"/>
                  </a:solidFill>
                </a:rPr>
                <a:t>Rs</a:t>
              </a:r>
              <a:r>
                <a:rPr lang="en-US" sz="1266" dirty="0">
                  <a:solidFill>
                    <a:schemeClr val="bg1"/>
                  </a:solidFill>
                </a:rPr>
                <a:t>. 4000000/-</a:t>
              </a:r>
              <a:r>
                <a:rPr sz="1266" dirty="0">
                  <a:solidFill>
                    <a:schemeClr val="bg1"/>
                  </a:solidFill>
                </a:rPr>
                <a:t> </a:t>
              </a:r>
            </a:p>
          </p:txBody>
        </p:sp>
      </p:grpSp>
      <p:grpSp>
        <p:nvGrpSpPr>
          <p:cNvPr id="413" name="Group"/>
          <p:cNvGrpSpPr/>
          <p:nvPr/>
        </p:nvGrpSpPr>
        <p:grpSpPr>
          <a:xfrm>
            <a:off x="6209151" y="4841532"/>
            <a:ext cx="4241494" cy="1009820"/>
            <a:chOff x="0" y="0"/>
            <a:chExt cx="6032347" cy="1436187"/>
          </a:xfrm>
        </p:grpSpPr>
        <p:sp>
          <p:nvSpPr>
            <p:cNvPr id="408" name="Rounded Rectangle 12"/>
            <p:cNvSpPr/>
            <p:nvPr/>
          </p:nvSpPr>
          <p:spPr>
            <a:xfrm>
              <a:off x="3037723" y="76435"/>
              <a:ext cx="1258933" cy="1283317"/>
            </a:xfrm>
            <a:prstGeom prst="roundRect">
              <a:avLst>
                <a:gd name="adj" fmla="val 16667"/>
              </a:avLst>
            </a:prstGeom>
            <a:blipFill rotWithShape="1">
              <a:blip r:embed="rId5"/>
              <a:srcRect/>
              <a:stretch>
                <a:fillRect/>
              </a:stretch>
            </a:blipFill>
            <a:ln w="12700" cap="rnd">
              <a:solidFill>
                <a:srgbClr val="698E1C"/>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grpSp>
          <p:nvGrpSpPr>
            <p:cNvPr id="411" name="Rounded Rectangle 22"/>
            <p:cNvGrpSpPr/>
            <p:nvPr/>
          </p:nvGrpSpPr>
          <p:grpSpPr>
            <a:xfrm>
              <a:off x="0" y="0"/>
              <a:ext cx="2726218" cy="1436187"/>
              <a:chOff x="0" y="-136479"/>
              <a:chExt cx="2726217" cy="1436186"/>
            </a:xfrm>
          </p:grpSpPr>
          <p:sp>
            <p:nvSpPr>
              <p:cNvPr id="409" name="Rounded Rectangle"/>
              <p:cNvSpPr/>
              <p:nvPr/>
            </p:nvSpPr>
            <p:spPr>
              <a:xfrm>
                <a:off x="0" y="0"/>
                <a:ext cx="2726218" cy="1163228"/>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10" name="CROWN…"/>
              <p:cNvSpPr txBox="1"/>
              <p:nvPr/>
            </p:nvSpPr>
            <p:spPr>
              <a:xfrm>
                <a:off x="56783" y="-136480"/>
                <a:ext cx="2612651" cy="14361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p>
                <a:pPr algn="ctr" defTabSz="457184">
                  <a:defRPr>
                    <a:solidFill>
                      <a:srgbClr val="FFFFFF"/>
                    </a:solidFill>
                    <a:effectLst>
                      <a:outerShdw blurRad="38100" dist="38100" dir="2700000" rotWithShape="0">
                        <a:srgbClr val="000000">
                          <a:alpha val="43137"/>
                        </a:srgbClr>
                      </a:outerShdw>
                    </a:effectLst>
                    <a:latin typeface="Cambria"/>
                    <a:ea typeface="Cambria"/>
                    <a:cs typeface="Cambria"/>
                    <a:sym typeface="Cambria"/>
                  </a:defRPr>
                </a:pPr>
                <a:r>
                  <a:rPr sz="1266" dirty="0"/>
                  <a:t>CROWN</a:t>
                </a:r>
              </a:p>
              <a:p>
                <a:pPr algn="ctr" defTabSz="457184">
                  <a:defRPr>
                    <a:solidFill>
                      <a:srgbClr val="FFFFFF"/>
                    </a:solidFill>
                    <a:effectLst>
                      <a:outerShdw blurRad="38100" dist="38100" dir="2700000" rotWithShape="0">
                        <a:srgbClr val="000000">
                          <a:alpha val="43137"/>
                        </a:srgbClr>
                      </a:outerShdw>
                    </a:effectLst>
                    <a:latin typeface="Cambria"/>
                    <a:ea typeface="Cambria"/>
                    <a:cs typeface="Cambria"/>
                    <a:sym typeface="Cambria"/>
                  </a:defRPr>
                </a:pPr>
                <a:r>
                  <a:rPr sz="1266" dirty="0"/>
                  <a:t>AMBASSADOR</a:t>
                </a:r>
              </a:p>
            </p:txBody>
          </p:sp>
        </p:grpSp>
        <p:sp>
          <p:nvSpPr>
            <p:cNvPr id="412" name="Rectangle 26"/>
            <p:cNvSpPr txBox="1"/>
            <p:nvPr/>
          </p:nvSpPr>
          <p:spPr>
            <a:xfrm>
              <a:off x="4458813" y="484471"/>
              <a:ext cx="1573534" cy="3755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defTabSz="650240">
                <a:defRPr>
                  <a:effectLst>
                    <a:outerShdw blurRad="38100" dist="38100" dir="2700000" rotWithShape="0">
                      <a:srgbClr val="000000">
                        <a:alpha val="43137"/>
                      </a:srgbClr>
                    </a:outerShdw>
                  </a:effectLst>
                  <a:latin typeface="Cambria"/>
                  <a:ea typeface="Cambria"/>
                  <a:cs typeface="Cambria"/>
                  <a:sym typeface="Cambria"/>
                </a:defRPr>
              </a:lvl1pPr>
            </a:lstStyle>
            <a:p>
              <a:r>
                <a:rPr lang="en-US" sz="1266" dirty="0" err="1">
                  <a:solidFill>
                    <a:schemeClr val="bg1"/>
                  </a:solidFill>
                </a:rPr>
                <a:t>Rs</a:t>
              </a:r>
              <a:r>
                <a:rPr lang="en-US" sz="1266" dirty="0">
                  <a:solidFill>
                    <a:schemeClr val="bg1"/>
                  </a:solidFill>
                </a:rPr>
                <a:t>. 6400000/-</a:t>
              </a:r>
              <a:r>
                <a:rPr sz="1266" dirty="0">
                  <a:solidFill>
                    <a:schemeClr val="bg1"/>
                  </a:solidFill>
                </a:rPr>
                <a:t> </a:t>
              </a:r>
            </a:p>
          </p:txBody>
        </p:sp>
      </p:grpSp>
      <p:grpSp>
        <p:nvGrpSpPr>
          <p:cNvPr id="419" name="Group"/>
          <p:cNvGrpSpPr/>
          <p:nvPr/>
        </p:nvGrpSpPr>
        <p:grpSpPr>
          <a:xfrm>
            <a:off x="2025187" y="4914869"/>
            <a:ext cx="4329349" cy="636212"/>
            <a:chOff x="0" y="222866"/>
            <a:chExt cx="6157294" cy="904833"/>
          </a:xfrm>
        </p:grpSpPr>
        <p:grpSp>
          <p:nvGrpSpPr>
            <p:cNvPr id="417" name="Rounded Rectangle 10"/>
            <p:cNvGrpSpPr/>
            <p:nvPr/>
          </p:nvGrpSpPr>
          <p:grpSpPr>
            <a:xfrm>
              <a:off x="0" y="222866"/>
              <a:ext cx="2100222" cy="904833"/>
              <a:chOff x="0" y="-97382"/>
              <a:chExt cx="2100221" cy="904832"/>
            </a:xfrm>
          </p:grpSpPr>
          <p:sp>
            <p:nvSpPr>
              <p:cNvPr id="415" name="Rounded Rectangle"/>
              <p:cNvSpPr/>
              <p:nvPr/>
            </p:nvSpPr>
            <p:spPr>
              <a:xfrm>
                <a:off x="0" y="0"/>
                <a:ext cx="2100222" cy="710068"/>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16" name="7 DIAMOND"/>
              <p:cNvSpPr txBox="1"/>
              <p:nvPr/>
            </p:nvSpPr>
            <p:spPr>
              <a:xfrm>
                <a:off x="34662" y="-97383"/>
                <a:ext cx="2030897" cy="904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266" dirty="0" smtClean="0"/>
                  <a:t>ADVICIVE PROMOTER</a:t>
                </a:r>
                <a:endParaRPr sz="1266" dirty="0"/>
              </a:p>
            </p:txBody>
          </p:sp>
        </p:grpSp>
        <p:sp>
          <p:nvSpPr>
            <p:cNvPr id="418" name="TextBox 27"/>
            <p:cNvSpPr txBox="1"/>
            <p:nvPr/>
          </p:nvSpPr>
          <p:spPr>
            <a:xfrm>
              <a:off x="4095787" y="648558"/>
              <a:ext cx="2061507" cy="4370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sz="2200">
                  <a:latin typeface="Trebuchet MS"/>
                  <a:ea typeface="Trebuchet MS"/>
                  <a:cs typeface="Trebuchet MS"/>
                  <a:sym typeface="Trebuchet MS"/>
                </a:defRPr>
              </a:lvl1pPr>
            </a:lstStyle>
            <a:p>
              <a:r>
                <a:rPr lang="en-US" sz="1547" dirty="0">
                  <a:solidFill>
                    <a:schemeClr val="bg1"/>
                  </a:solidFill>
                </a:rPr>
                <a:t>Rs.5,60,000/-</a:t>
              </a:r>
              <a:endParaRPr sz="1547" dirty="0">
                <a:solidFill>
                  <a:schemeClr val="bg1"/>
                </a:solidFill>
              </a:endParaRPr>
            </a:p>
          </p:txBody>
        </p:sp>
      </p:grpSp>
      <p:grpSp>
        <p:nvGrpSpPr>
          <p:cNvPr id="425" name="Group"/>
          <p:cNvGrpSpPr/>
          <p:nvPr/>
        </p:nvGrpSpPr>
        <p:grpSpPr>
          <a:xfrm>
            <a:off x="2014330" y="1949788"/>
            <a:ext cx="3980258" cy="906845"/>
            <a:chOff x="0" y="0"/>
            <a:chExt cx="5660811" cy="1289733"/>
          </a:xfrm>
        </p:grpSpPr>
        <p:pic>
          <p:nvPicPr>
            <p:cNvPr id="420" name="Picture 3" descr="Picture 3"/>
            <p:cNvPicPr>
              <a:picLocks noChangeAspect="1"/>
            </p:cNvPicPr>
            <p:nvPr/>
          </p:nvPicPr>
          <p:blipFill>
            <a:blip r:embed="rId6">
              <a:extLst/>
            </a:blip>
            <a:stretch>
              <a:fillRect/>
            </a:stretch>
          </p:blipFill>
          <p:spPr>
            <a:xfrm>
              <a:off x="2452135" y="0"/>
              <a:ext cx="1612165" cy="1289733"/>
            </a:xfrm>
            <a:prstGeom prst="rect">
              <a:avLst/>
            </a:prstGeom>
            <a:ln w="12700" cap="flat">
              <a:noFill/>
              <a:miter lim="400000"/>
            </a:ln>
            <a:effectLst/>
          </p:spPr>
        </p:pic>
        <p:grpSp>
          <p:nvGrpSpPr>
            <p:cNvPr id="423" name="Rounded Rectangle 8"/>
            <p:cNvGrpSpPr/>
            <p:nvPr/>
          </p:nvGrpSpPr>
          <p:grpSpPr>
            <a:xfrm>
              <a:off x="0" y="365257"/>
              <a:ext cx="2100222" cy="904834"/>
              <a:chOff x="0" y="-97382"/>
              <a:chExt cx="2100221" cy="904832"/>
            </a:xfrm>
          </p:grpSpPr>
          <p:sp>
            <p:nvSpPr>
              <p:cNvPr id="421" name="Rounded Rectangle"/>
              <p:cNvSpPr/>
              <p:nvPr/>
            </p:nvSpPr>
            <p:spPr>
              <a:xfrm>
                <a:off x="0" y="0"/>
                <a:ext cx="2100222" cy="710068"/>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22" name="4 DIAMOND"/>
              <p:cNvSpPr txBox="1"/>
              <p:nvPr/>
            </p:nvSpPr>
            <p:spPr>
              <a:xfrm>
                <a:off x="34662" y="-97383"/>
                <a:ext cx="2030897" cy="904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266" dirty="0" smtClean="0"/>
                  <a:t>EXECUTIVE PROMOTER</a:t>
                </a:r>
                <a:endParaRPr sz="1266" dirty="0"/>
              </a:p>
            </p:txBody>
          </p:sp>
        </p:grpSp>
        <p:sp>
          <p:nvSpPr>
            <p:cNvPr id="424" name="TextBox 28"/>
            <p:cNvSpPr txBox="1"/>
            <p:nvPr/>
          </p:nvSpPr>
          <p:spPr>
            <a:xfrm>
              <a:off x="4301310" y="447888"/>
              <a:ext cx="1359501" cy="3755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b="0">
                  <a:latin typeface="Trebuchet MS"/>
                  <a:ea typeface="Trebuchet MS"/>
                  <a:cs typeface="Trebuchet MS"/>
                  <a:sym typeface="Trebuchet MS"/>
                </a:defRPr>
              </a:lvl1pPr>
            </a:lstStyle>
            <a:p>
              <a:r>
                <a:rPr lang="en-US" sz="1266" dirty="0">
                  <a:solidFill>
                    <a:schemeClr val="bg1"/>
                  </a:solidFill>
                </a:rPr>
                <a:t>Exc. Bag</a:t>
              </a:r>
              <a:endParaRPr sz="1266" dirty="0">
                <a:solidFill>
                  <a:schemeClr val="bg1"/>
                </a:solidFill>
              </a:endParaRPr>
            </a:p>
          </p:txBody>
        </p:sp>
      </p:grpSp>
      <p:grpSp>
        <p:nvGrpSpPr>
          <p:cNvPr id="431" name="Group"/>
          <p:cNvGrpSpPr/>
          <p:nvPr/>
        </p:nvGrpSpPr>
        <p:grpSpPr>
          <a:xfrm>
            <a:off x="2014330" y="2989772"/>
            <a:ext cx="3637904" cy="988628"/>
            <a:chOff x="0" y="0"/>
            <a:chExt cx="5173907" cy="1406047"/>
          </a:xfrm>
        </p:grpSpPr>
        <p:pic>
          <p:nvPicPr>
            <p:cNvPr id="426" name="Picture 4" descr="Picture 4"/>
            <p:cNvPicPr>
              <a:picLocks noChangeAspect="1"/>
            </p:cNvPicPr>
            <p:nvPr/>
          </p:nvPicPr>
          <p:blipFill>
            <a:blip r:embed="rId7">
              <a:extLst/>
            </a:blip>
            <a:stretch>
              <a:fillRect/>
            </a:stretch>
          </p:blipFill>
          <p:spPr>
            <a:xfrm>
              <a:off x="2555193" y="0"/>
              <a:ext cx="1406048" cy="1406047"/>
            </a:xfrm>
            <a:prstGeom prst="rect">
              <a:avLst/>
            </a:prstGeom>
            <a:ln w="12700" cap="flat">
              <a:noFill/>
              <a:miter lim="400000"/>
            </a:ln>
            <a:effectLst/>
          </p:spPr>
        </p:pic>
        <p:grpSp>
          <p:nvGrpSpPr>
            <p:cNvPr id="429" name="Rounded Rectangle 7"/>
            <p:cNvGrpSpPr/>
            <p:nvPr/>
          </p:nvGrpSpPr>
          <p:grpSpPr>
            <a:xfrm>
              <a:off x="0" y="227826"/>
              <a:ext cx="2452134" cy="807453"/>
              <a:chOff x="0" y="-97383"/>
              <a:chExt cx="2452133" cy="807452"/>
            </a:xfrm>
          </p:grpSpPr>
          <p:sp>
            <p:nvSpPr>
              <p:cNvPr id="427" name="Rounded Rectangle"/>
              <p:cNvSpPr/>
              <p:nvPr/>
            </p:nvSpPr>
            <p:spPr>
              <a:xfrm>
                <a:off x="0" y="0"/>
                <a:ext cx="2100222" cy="710068"/>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28" name="5 DIAMOND"/>
              <p:cNvSpPr txBox="1"/>
              <p:nvPr/>
            </p:nvSpPr>
            <p:spPr>
              <a:xfrm>
                <a:off x="34662" y="-97383"/>
                <a:ext cx="2417471" cy="807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266" dirty="0" smtClean="0"/>
                  <a:t>SENIOR EXECUTIVE PROMOTER</a:t>
                </a:r>
                <a:endParaRPr sz="1266" dirty="0"/>
              </a:p>
            </p:txBody>
          </p:sp>
        </p:grpSp>
        <p:sp>
          <p:nvSpPr>
            <p:cNvPr id="430" name="TextBox 29"/>
            <p:cNvSpPr txBox="1"/>
            <p:nvPr/>
          </p:nvSpPr>
          <p:spPr>
            <a:xfrm>
              <a:off x="3784493" y="459424"/>
              <a:ext cx="1389414" cy="3755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algn="l" defTabSz="650240">
                <a:defRPr b="0">
                  <a:latin typeface="Trebuchet MS"/>
                  <a:ea typeface="Trebuchet MS"/>
                  <a:cs typeface="Trebuchet MS"/>
                  <a:sym typeface="Trebuchet MS"/>
                </a:defRPr>
              </a:lvl1pPr>
            </a:lstStyle>
            <a:p>
              <a:r>
                <a:rPr lang="en-US" sz="1266" dirty="0">
                  <a:solidFill>
                    <a:schemeClr val="bg1"/>
                  </a:solidFill>
                </a:rPr>
                <a:t>Smart Phone</a:t>
              </a:r>
              <a:endParaRPr sz="1266" dirty="0">
                <a:solidFill>
                  <a:schemeClr val="bg1"/>
                </a:solidFill>
              </a:endParaRPr>
            </a:p>
          </p:txBody>
        </p:sp>
      </p:grpSp>
      <p:grpSp>
        <p:nvGrpSpPr>
          <p:cNvPr id="437" name="Group"/>
          <p:cNvGrpSpPr/>
          <p:nvPr/>
        </p:nvGrpSpPr>
        <p:grpSpPr>
          <a:xfrm>
            <a:off x="2019199" y="4029746"/>
            <a:ext cx="3585668" cy="886326"/>
            <a:chOff x="0" y="0"/>
            <a:chExt cx="5099617" cy="1260552"/>
          </a:xfrm>
        </p:grpSpPr>
        <p:pic>
          <p:nvPicPr>
            <p:cNvPr id="432" name="Picture 5" descr="Picture 5"/>
            <p:cNvPicPr>
              <a:picLocks noChangeAspect="1"/>
            </p:cNvPicPr>
            <p:nvPr/>
          </p:nvPicPr>
          <p:blipFill>
            <a:blip r:embed="rId8">
              <a:extLst/>
            </a:blip>
            <a:stretch>
              <a:fillRect/>
            </a:stretch>
          </p:blipFill>
          <p:spPr>
            <a:xfrm>
              <a:off x="2450618" y="21354"/>
              <a:ext cx="1789953" cy="1239198"/>
            </a:xfrm>
            <a:prstGeom prst="rect">
              <a:avLst/>
            </a:prstGeom>
            <a:ln w="12700" cap="flat">
              <a:noFill/>
              <a:miter lim="400000"/>
            </a:ln>
            <a:effectLst/>
          </p:spPr>
        </p:pic>
        <p:grpSp>
          <p:nvGrpSpPr>
            <p:cNvPr id="435" name="Rounded Rectangle 9"/>
            <p:cNvGrpSpPr/>
            <p:nvPr/>
          </p:nvGrpSpPr>
          <p:grpSpPr>
            <a:xfrm>
              <a:off x="0" y="0"/>
              <a:ext cx="2086372" cy="898866"/>
              <a:chOff x="0" y="-96740"/>
              <a:chExt cx="2086371" cy="898865"/>
            </a:xfrm>
          </p:grpSpPr>
          <p:sp>
            <p:nvSpPr>
              <p:cNvPr id="433" name="Rounded Rectangle"/>
              <p:cNvSpPr/>
              <p:nvPr/>
            </p:nvSpPr>
            <p:spPr>
              <a:xfrm>
                <a:off x="0" y="0"/>
                <a:ext cx="2086372" cy="705386"/>
              </a:xfrm>
              <a:prstGeom prst="roundRect">
                <a:avLst>
                  <a:gd name="adj" fmla="val 16667"/>
                </a:avLst>
              </a:prstGeom>
              <a:solidFill>
                <a:srgbClr val="5E098D"/>
              </a:solidFill>
              <a:ln w="12700" cap="flat">
                <a:noFill/>
                <a:miter lim="400000"/>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34" name="6 DIAMOND"/>
              <p:cNvSpPr txBox="1"/>
              <p:nvPr/>
            </p:nvSpPr>
            <p:spPr>
              <a:xfrm>
                <a:off x="34434" y="-96741"/>
                <a:ext cx="2017504" cy="898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defTabSz="650240">
                  <a:defRPr>
                    <a:solidFill>
                      <a:srgbClr val="FFFFFF"/>
                    </a:solidFill>
                    <a:effectLst>
                      <a:outerShdw blurRad="38100" dist="38100" dir="2700000" rotWithShape="0">
                        <a:srgbClr val="000000">
                          <a:alpha val="43137"/>
                        </a:srgbClr>
                      </a:outerShdw>
                    </a:effectLst>
                    <a:latin typeface="Cambria"/>
                    <a:ea typeface="Cambria"/>
                    <a:cs typeface="Cambria"/>
                    <a:sym typeface="Cambria"/>
                  </a:defRPr>
                </a:lvl1pPr>
              </a:lstStyle>
              <a:p>
                <a:pPr algn="ctr"/>
                <a:r>
                  <a:rPr lang="en-US" sz="1266" dirty="0" smtClean="0"/>
                  <a:t>DIRECTORIAL PROMOTER</a:t>
                </a:r>
                <a:endParaRPr sz="1266" dirty="0"/>
              </a:p>
            </p:txBody>
          </p:sp>
        </p:grpSp>
        <p:sp>
          <p:nvSpPr>
            <p:cNvPr id="436" name="TextBox 30"/>
            <p:cNvSpPr txBox="1"/>
            <p:nvPr/>
          </p:nvSpPr>
          <p:spPr>
            <a:xfrm>
              <a:off x="4294385" y="144220"/>
              <a:ext cx="805232" cy="3755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lvl1pPr algn="l" defTabSz="650240">
                <a:defRPr b="0">
                  <a:latin typeface="Trebuchet MS"/>
                  <a:ea typeface="Trebuchet MS"/>
                  <a:cs typeface="Trebuchet MS"/>
                  <a:sym typeface="Trebuchet MS"/>
                </a:defRPr>
              </a:lvl1pPr>
            </a:lstStyle>
            <a:p>
              <a:r>
                <a:rPr lang="en-US" sz="1266" dirty="0">
                  <a:solidFill>
                    <a:schemeClr val="bg1"/>
                  </a:solidFill>
                </a:rPr>
                <a:t>Laptop</a:t>
              </a:r>
              <a:endParaRPr sz="1266" dirty="0">
                <a:solidFill>
                  <a:schemeClr val="bg1"/>
                </a:solidFill>
              </a:endParaRPr>
            </a:p>
          </p:txBody>
        </p:sp>
      </p:grpSp>
      <p:pic>
        <p:nvPicPr>
          <p:cNvPr id="53" name="Picture 52"/>
          <p:cNvPicPr>
            <a:picLocks noChangeAspect="1"/>
          </p:cNvPicPr>
          <p:nvPr/>
        </p:nvPicPr>
        <p:blipFill>
          <a:blip r:embed="rId9"/>
          <a:stretch>
            <a:fillRect/>
          </a:stretch>
        </p:blipFill>
        <p:spPr>
          <a:xfrm>
            <a:off x="9651711" y="1708"/>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10"/>
          <a:stretch>
            <a:fillRect/>
          </a:stretch>
        </p:blipFill>
        <p:spPr>
          <a:xfrm>
            <a:off x="3643395" y="4755782"/>
            <a:ext cx="1323737" cy="1224101"/>
          </a:xfrm>
          <a:prstGeom prst="rect">
            <a:avLst/>
          </a:prstGeom>
        </p:spPr>
      </p:pic>
      <p:sp>
        <p:nvSpPr>
          <p:cNvPr id="54" name="Rectangle 53"/>
          <p:cNvSpPr/>
          <p:nvPr/>
        </p:nvSpPr>
        <p:spPr>
          <a:xfrm>
            <a:off x="1036777" y="1393192"/>
            <a:ext cx="5394105" cy="369332"/>
          </a:xfrm>
          <a:prstGeom prst="rect">
            <a:avLst/>
          </a:prstGeom>
        </p:spPr>
        <p:txBody>
          <a:bodyPr wrap="none">
            <a:spAutoFit/>
          </a:bodyPr>
          <a:lstStyle/>
          <a:p>
            <a:r>
              <a:rPr lang="en-US" u="sng" dirty="0" smtClean="0">
                <a:solidFill>
                  <a:srgbClr val="FF0000"/>
                </a:solidFill>
                <a:latin typeface="Cambria" panose="02040503050406030204" pitchFamily="18" charset="0"/>
                <a:ea typeface="Cambria" panose="02040503050406030204" pitchFamily="18" charset="0"/>
              </a:rPr>
              <a:t>WE PROVIDE REWARD ACCORDING TO SALES LEVEL</a:t>
            </a:r>
            <a:endParaRPr lang="en-US" u="sng"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352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25"/>
                                        </p:tgtEl>
                                        <p:attrNameLst>
                                          <p:attrName>style.visibility</p:attrName>
                                        </p:attrNameLst>
                                      </p:cBhvr>
                                      <p:to>
                                        <p:strVal val="visible"/>
                                      </p:to>
                                    </p:set>
                                    <p:animEffect transition="in" filter="wipe(left)">
                                      <p:cBhvr>
                                        <p:cTn id="7" dur="499"/>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31"/>
                                        </p:tgtEl>
                                        <p:attrNameLst>
                                          <p:attrName>style.visibility</p:attrName>
                                        </p:attrNameLst>
                                      </p:cBhvr>
                                      <p:to>
                                        <p:strVal val="visible"/>
                                      </p:to>
                                    </p:set>
                                    <p:animEffect transition="in" filter="wipe(left)">
                                      <p:cBhvr>
                                        <p:cTn id="12" dur="499"/>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437"/>
                                        </p:tgtEl>
                                        <p:attrNameLst>
                                          <p:attrName>style.visibility</p:attrName>
                                        </p:attrNameLst>
                                      </p:cBhvr>
                                      <p:to>
                                        <p:strVal val="visible"/>
                                      </p:to>
                                    </p:set>
                                    <p:animEffect transition="in" filter="wipe(left)">
                                      <p:cBhvr>
                                        <p:cTn id="17" dur="499"/>
                                        <p:tgtEl>
                                          <p:spTgt spid="4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419"/>
                                        </p:tgtEl>
                                        <p:attrNameLst>
                                          <p:attrName>style.visibility</p:attrName>
                                        </p:attrNameLst>
                                      </p:cBhvr>
                                      <p:to>
                                        <p:strVal val="visible"/>
                                      </p:to>
                                    </p:set>
                                    <p:animEffect transition="in" filter="wipe(left)">
                                      <p:cBhvr>
                                        <p:cTn id="22" dur="499"/>
                                        <p:tgtEl>
                                          <p:spTgt spid="4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395"/>
                                        </p:tgtEl>
                                        <p:attrNameLst>
                                          <p:attrName>style.visibility</p:attrName>
                                        </p:attrNameLst>
                                      </p:cBhvr>
                                      <p:to>
                                        <p:strVal val="visible"/>
                                      </p:to>
                                    </p:set>
                                    <p:animEffect transition="in" filter="wipe(left)">
                                      <p:cBhvr>
                                        <p:cTn id="27" dur="499"/>
                                        <p:tgtEl>
                                          <p:spTgt spid="39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401"/>
                                        </p:tgtEl>
                                        <p:attrNameLst>
                                          <p:attrName>style.visibility</p:attrName>
                                        </p:attrNameLst>
                                      </p:cBhvr>
                                      <p:to>
                                        <p:strVal val="visible"/>
                                      </p:to>
                                    </p:set>
                                    <p:animEffect transition="in" filter="wipe(left)">
                                      <p:cBhvr>
                                        <p:cTn id="32" dur="499"/>
                                        <p:tgtEl>
                                          <p:spTgt spid="4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p:tmAbs val="0"/>
                                  </p:iterate>
                                  <p:childTnLst>
                                    <p:set>
                                      <p:cBhvr>
                                        <p:cTn id="36" fill="hold"/>
                                        <p:tgtEl>
                                          <p:spTgt spid="407"/>
                                        </p:tgtEl>
                                        <p:attrNameLst>
                                          <p:attrName>style.visibility</p:attrName>
                                        </p:attrNameLst>
                                      </p:cBhvr>
                                      <p:to>
                                        <p:strVal val="visible"/>
                                      </p:to>
                                    </p:set>
                                    <p:animEffect transition="in" filter="wipe(left)">
                                      <p:cBhvr>
                                        <p:cTn id="37" dur="499"/>
                                        <p:tgtEl>
                                          <p:spTgt spid="40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p:tmAbs val="0"/>
                                  </p:iterate>
                                  <p:childTnLst>
                                    <p:set>
                                      <p:cBhvr>
                                        <p:cTn id="41" fill="hold"/>
                                        <p:tgtEl>
                                          <p:spTgt spid="413"/>
                                        </p:tgtEl>
                                        <p:attrNameLst>
                                          <p:attrName>style.visibility</p:attrName>
                                        </p:attrNameLst>
                                      </p:cBhvr>
                                      <p:to>
                                        <p:strVal val="visible"/>
                                      </p:to>
                                    </p:set>
                                    <p:animEffect transition="in" filter="wipe(left)">
                                      <p:cBhvr>
                                        <p:cTn id="42" dur="499"/>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P spid="401" grpId="0" animBg="1" advAuto="0"/>
      <p:bldP spid="407" grpId="0" animBg="1" advAuto="0"/>
      <p:bldP spid="413" grpId="0" animBg="1" advAuto="0"/>
      <p:bldP spid="419" grpId="0" animBg="1" advAuto="0"/>
      <p:bldP spid="425" grpId="0" animBg="1" advAuto="0"/>
      <p:bldP spid="431" grpId="0" animBg="1" advAuto="0"/>
      <p:bldP spid="437"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5"/>
          <p:cNvSpPr/>
          <p:nvPr/>
        </p:nvSpPr>
        <p:spPr>
          <a:xfrm>
            <a:off x="2667000" y="1028700"/>
            <a:ext cx="6858001" cy="445478"/>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grpSp>
        <p:nvGrpSpPr>
          <p:cNvPr id="462" name="Rounded Rectangle 4"/>
          <p:cNvGrpSpPr/>
          <p:nvPr/>
        </p:nvGrpSpPr>
        <p:grpSpPr>
          <a:xfrm>
            <a:off x="4381500" y="1019574"/>
            <a:ext cx="3543302" cy="514351"/>
            <a:chOff x="0" y="0"/>
            <a:chExt cx="5039361" cy="731521"/>
          </a:xfrm>
        </p:grpSpPr>
        <p:sp>
          <p:nvSpPr>
            <p:cNvPr id="460" name="Rounded Rectangle"/>
            <p:cNvSpPr/>
            <p:nvPr/>
          </p:nvSpPr>
          <p:spPr>
            <a:xfrm>
              <a:off x="0" y="0"/>
              <a:ext cx="5039361" cy="731521"/>
            </a:xfrm>
            <a:prstGeom prst="roundRect">
              <a:avLst>
                <a:gd name="adj" fmla="val 16667"/>
              </a:avLst>
            </a:prstGeom>
            <a:gradFill flip="none" rotWithShape="1">
              <a:gsLst>
                <a:gs pos="0">
                  <a:srgbClr val="631393"/>
                </a:gs>
                <a:gs pos="50000">
                  <a:srgbClr val="8F1CD5"/>
                </a:gs>
                <a:gs pos="100000">
                  <a:srgbClr val="AA22FE"/>
                </a:gs>
              </a:gsLst>
              <a:lin ang="10800000" scaled="0"/>
            </a:gradFill>
            <a:ln w="12700" cap="rnd">
              <a:solidFill>
                <a:srgbClr val="5E098D"/>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61" name="HONORARY BONUS"/>
            <p:cNvSpPr txBox="1"/>
            <p:nvPr/>
          </p:nvSpPr>
          <p:spPr>
            <a:xfrm>
              <a:off x="35709" y="54884"/>
              <a:ext cx="4967941" cy="6217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3400">
                  <a:latin typeface="Cambria"/>
                  <a:ea typeface="Cambria"/>
                  <a:cs typeface="Cambria"/>
                  <a:sym typeface="Cambria"/>
                </a:defRPr>
              </a:lvl1pPr>
            </a:lstStyle>
            <a:p>
              <a:r>
                <a:rPr lang="en-US" sz="2391" dirty="0"/>
                <a:t>REWARDS INCENTIVE </a:t>
              </a:r>
              <a:endParaRPr sz="2391" dirty="0"/>
            </a:p>
          </p:txBody>
        </p:sp>
      </p:grpSp>
      <p:pic>
        <p:nvPicPr>
          <p:cNvPr id="31" name="Picture 30"/>
          <p:cNvPicPr>
            <a:picLocks noChangeAspect="1"/>
          </p:cNvPicPr>
          <p:nvPr/>
        </p:nvPicPr>
        <p:blipFill>
          <a:blip r:embed="rId3"/>
          <a:stretch>
            <a:fillRect/>
          </a:stretch>
        </p:blipFill>
        <p:spPr>
          <a:xfrm>
            <a:off x="9660975" y="1708"/>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2" name="Rectangle 7"/>
          <p:cNvSpPr txBox="1"/>
          <p:nvPr/>
        </p:nvSpPr>
        <p:spPr>
          <a:xfrm>
            <a:off x="1007638" y="1583556"/>
            <a:ext cx="3794498" cy="480451"/>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650240">
              <a:defRPr sz="3800">
                <a:effectLst>
                  <a:outerShdw blurRad="38100" dist="19050" dir="2700000" rotWithShape="0">
                    <a:srgbClr val="000000">
                      <a:alpha val="40000"/>
                    </a:srgbClr>
                  </a:outerShdw>
                </a:effectLst>
                <a:latin typeface="Cambria"/>
                <a:ea typeface="Cambria"/>
                <a:cs typeface="Cambria"/>
                <a:sym typeface="Cambria"/>
              </a:defRPr>
            </a:lvl1pPr>
          </a:lstStyle>
          <a:p>
            <a:r>
              <a:rPr sz="2672" dirty="0"/>
              <a:t> </a:t>
            </a:r>
            <a:r>
              <a:rPr sz="1969" u="sng" dirty="0">
                <a:solidFill>
                  <a:srgbClr val="FF0000"/>
                </a:solidFill>
              </a:rPr>
              <a:t>PERSONAL </a:t>
            </a:r>
            <a:r>
              <a:rPr sz="1969" u="sng" dirty="0" smtClean="0">
                <a:solidFill>
                  <a:srgbClr val="FF0000"/>
                </a:solidFill>
              </a:rPr>
              <a:t>REFERENCE</a:t>
            </a:r>
            <a:r>
              <a:rPr lang="en-US" sz="1969" u="sng" dirty="0" smtClean="0">
                <a:solidFill>
                  <a:srgbClr val="FF0000"/>
                </a:solidFill>
              </a:rPr>
              <a:t> REWARD</a:t>
            </a:r>
            <a:endParaRPr sz="1969" u="sng" dirty="0">
              <a:solidFill>
                <a:srgbClr val="FF0000"/>
              </a:solidFill>
            </a:endParaRPr>
          </a:p>
        </p:txBody>
      </p:sp>
      <p:grpSp>
        <p:nvGrpSpPr>
          <p:cNvPr id="33" name="Group"/>
          <p:cNvGrpSpPr/>
          <p:nvPr/>
        </p:nvGrpSpPr>
        <p:grpSpPr>
          <a:xfrm>
            <a:off x="1325664" y="3117158"/>
            <a:ext cx="1958448" cy="1804164"/>
            <a:chOff x="-834156" y="0"/>
            <a:chExt cx="2785342" cy="2565917"/>
          </a:xfrm>
        </p:grpSpPr>
        <p:pic>
          <p:nvPicPr>
            <p:cNvPr id="34" name="Picture 49" descr="Picture 49"/>
            <p:cNvPicPr>
              <a:picLocks noChangeAspect="1"/>
            </p:cNvPicPr>
            <p:nvPr/>
          </p:nvPicPr>
          <p:blipFill>
            <a:blip r:embed="rId4">
              <a:extLst/>
            </a:blip>
            <a:stretch>
              <a:fillRect/>
            </a:stretch>
          </p:blipFill>
          <p:spPr>
            <a:xfrm>
              <a:off x="0" y="0"/>
              <a:ext cx="1411845" cy="1411845"/>
            </a:xfrm>
            <a:prstGeom prst="rect">
              <a:avLst/>
            </a:prstGeom>
            <a:ln w="12700" cap="flat">
              <a:noFill/>
              <a:miter lim="400000"/>
            </a:ln>
            <a:effectLst/>
          </p:spPr>
        </p:pic>
        <p:sp>
          <p:nvSpPr>
            <p:cNvPr id="35" name="Rectangle 69"/>
            <p:cNvSpPr txBox="1"/>
            <p:nvPr/>
          </p:nvSpPr>
          <p:spPr>
            <a:xfrm>
              <a:off x="-834156" y="1588104"/>
              <a:ext cx="2785342" cy="977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algn="r" defTabSz="650240">
                <a:defRPr sz="2200">
                  <a:latin typeface="Cambria"/>
                  <a:ea typeface="Cambria"/>
                  <a:cs typeface="Cambria"/>
                  <a:sym typeface="Cambria"/>
                </a:defRPr>
              </a:lvl1pPr>
            </a:lstStyle>
            <a:p>
              <a:pPr algn="ctr"/>
              <a:r>
                <a:rPr lang="en-US" sz="1547" dirty="0" smtClean="0"/>
                <a:t>SENIOR EXECUTIVE PROMOTER</a:t>
              </a:r>
              <a:endParaRPr sz="1547" dirty="0"/>
            </a:p>
          </p:txBody>
        </p:sp>
      </p:grpSp>
      <p:grpSp>
        <p:nvGrpSpPr>
          <p:cNvPr id="36" name="Group"/>
          <p:cNvGrpSpPr/>
          <p:nvPr/>
        </p:nvGrpSpPr>
        <p:grpSpPr>
          <a:xfrm>
            <a:off x="2874462" y="3117158"/>
            <a:ext cx="2998986" cy="935392"/>
            <a:chOff x="0" y="0"/>
            <a:chExt cx="3798617" cy="1070182"/>
          </a:xfrm>
        </p:grpSpPr>
        <p:sp>
          <p:nvSpPr>
            <p:cNvPr id="37" name="Straight Arrow Connector 24"/>
            <p:cNvSpPr/>
            <p:nvPr/>
          </p:nvSpPr>
          <p:spPr>
            <a:xfrm>
              <a:off x="0" y="928390"/>
              <a:ext cx="2838987" cy="1"/>
            </a:xfrm>
            <a:prstGeom prst="line">
              <a:avLst/>
            </a:prstGeom>
            <a:noFill/>
            <a:ln w="25400" cap="rnd">
              <a:solidFill>
                <a:srgbClr val="000000"/>
              </a:solidFill>
              <a:prstDash val="solid"/>
              <a:round/>
              <a:tailEnd type="triangle" w="med" len="med"/>
            </a:ln>
            <a:effectLst/>
          </p:spPr>
          <p:txBody>
            <a:bodyPr wrap="square" lIns="34289" tIns="34289" rIns="34289" bIns="34289" numCol="1" anchor="t">
              <a:noAutofit/>
            </a:bodyPr>
            <a:lstStyle/>
            <a:p>
              <a:pPr defTabSz="457184">
                <a:defRPr b="0">
                  <a:latin typeface="Trebuchet MS"/>
                  <a:ea typeface="Trebuchet MS"/>
                  <a:cs typeface="Trebuchet MS"/>
                  <a:sym typeface="Trebuchet MS"/>
                </a:defRPr>
              </a:pPr>
              <a:endParaRPr sz="1266"/>
            </a:p>
          </p:txBody>
        </p:sp>
        <p:pic>
          <p:nvPicPr>
            <p:cNvPr id="39" name="Picture 49" descr="Picture 49"/>
            <p:cNvPicPr>
              <a:picLocks noChangeAspect="1"/>
            </p:cNvPicPr>
            <p:nvPr/>
          </p:nvPicPr>
          <p:blipFill>
            <a:blip r:embed="rId4">
              <a:extLst/>
            </a:blip>
            <a:stretch>
              <a:fillRect/>
            </a:stretch>
          </p:blipFill>
          <p:spPr>
            <a:xfrm>
              <a:off x="2728434" y="0"/>
              <a:ext cx="1070183" cy="1070182"/>
            </a:xfrm>
            <a:prstGeom prst="rect">
              <a:avLst/>
            </a:prstGeom>
            <a:ln w="12700" cap="flat">
              <a:noFill/>
              <a:miter lim="400000"/>
            </a:ln>
            <a:effectLst/>
          </p:spPr>
        </p:pic>
      </p:grpSp>
      <p:sp>
        <p:nvSpPr>
          <p:cNvPr id="3" name="Rectangle 2"/>
          <p:cNvSpPr/>
          <p:nvPr/>
        </p:nvSpPr>
        <p:spPr>
          <a:xfrm>
            <a:off x="5115825" y="5111908"/>
            <a:ext cx="6578191" cy="1631216"/>
          </a:xfrm>
          <a:prstGeom prst="rect">
            <a:avLst/>
          </a:prstGeom>
        </p:spPr>
        <p:txBody>
          <a:bodyPr wrap="square">
            <a:spAutoFit/>
          </a:bodyPr>
          <a:lstStyle/>
          <a:p>
            <a:r>
              <a:rPr lang="en-US" sz="2000" dirty="0">
                <a:solidFill>
                  <a:schemeClr val="bg1"/>
                </a:solidFill>
              </a:rPr>
              <a:t>If Your sales level is </a:t>
            </a:r>
            <a:r>
              <a:rPr lang="en-US" sz="2000" dirty="0" smtClean="0">
                <a:solidFill>
                  <a:schemeClr val="bg1"/>
                </a:solidFill>
              </a:rPr>
              <a:t>Senior Executive Promoter along with </a:t>
            </a:r>
            <a:r>
              <a:rPr lang="en-US" sz="2000" dirty="0">
                <a:solidFill>
                  <a:schemeClr val="bg1"/>
                </a:solidFill>
              </a:rPr>
              <a:t>Your Direct Associate </a:t>
            </a:r>
            <a:r>
              <a:rPr lang="en-US" sz="2000" dirty="0" smtClean="0">
                <a:solidFill>
                  <a:schemeClr val="bg1"/>
                </a:solidFill>
              </a:rPr>
              <a:t>of </a:t>
            </a:r>
            <a:r>
              <a:rPr lang="en-US" sz="2000" dirty="0">
                <a:solidFill>
                  <a:schemeClr val="bg1"/>
                </a:solidFill>
              </a:rPr>
              <a:t>Your Team also the </a:t>
            </a:r>
            <a:r>
              <a:rPr lang="en-US" sz="2000" dirty="0" smtClean="0">
                <a:solidFill>
                  <a:schemeClr val="bg1"/>
                </a:solidFill>
              </a:rPr>
              <a:t>same  </a:t>
            </a:r>
            <a:r>
              <a:rPr lang="en-US" sz="2000" dirty="0">
                <a:solidFill>
                  <a:schemeClr val="bg1"/>
                </a:solidFill>
              </a:rPr>
              <a:t>position, Senior Executive Promoter and above You get 10% his/her team sale incentives from them, it will calculate for his/her current team sales incentives as Personal Reference. </a:t>
            </a:r>
          </a:p>
        </p:txBody>
      </p:sp>
      <p:sp>
        <p:nvSpPr>
          <p:cNvPr id="17" name="Rectangle 69"/>
          <p:cNvSpPr txBox="1"/>
          <p:nvPr/>
        </p:nvSpPr>
        <p:spPr>
          <a:xfrm>
            <a:off x="4381500" y="4238466"/>
            <a:ext cx="1958448" cy="6875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noAutofit/>
          </a:bodyPr>
          <a:lstStyle>
            <a:lvl1pPr algn="r" defTabSz="650240">
              <a:defRPr sz="2200">
                <a:latin typeface="Cambria"/>
                <a:ea typeface="Cambria"/>
                <a:cs typeface="Cambria"/>
                <a:sym typeface="Cambria"/>
              </a:defRPr>
            </a:lvl1pPr>
          </a:lstStyle>
          <a:p>
            <a:pPr algn="ctr"/>
            <a:r>
              <a:rPr lang="en-US" sz="1547" dirty="0" smtClean="0"/>
              <a:t>SENIOR EXECUTIVE PROMOTER</a:t>
            </a:r>
            <a:endParaRPr sz="1547" dirty="0"/>
          </a:p>
        </p:txBody>
      </p:sp>
    </p:spTree>
    <p:extLst>
      <p:ext uri="{BB962C8B-B14F-4D97-AF65-F5344CB8AC3E}">
        <p14:creationId xmlns:p14="http://schemas.microsoft.com/office/powerpoint/2010/main" val="156317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462"/>
                                        </p:tgtEl>
                                        <p:attrNameLst>
                                          <p:attrName>style.visibility</p:attrName>
                                        </p:attrNameLst>
                                      </p:cBhvr>
                                      <p:to>
                                        <p:strVal val="visible"/>
                                      </p:to>
                                    </p:set>
                                    <p:animEffect transition="in" filter="wipe(right)">
                                      <p:cBhvr>
                                        <p:cTn id="7" dur="1000"/>
                                        <p:tgtEl>
                                          <p:spTgt spid="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2"/>
                                        </p:tgtEl>
                                        <p:attrNameLst>
                                          <p:attrName>style.visibility</p:attrName>
                                        </p:attrNameLst>
                                      </p:cBhvr>
                                      <p:to>
                                        <p:strVal val="visible"/>
                                      </p:to>
                                    </p:set>
                                    <p:animEffect transition="in" filter="wipe(left)">
                                      <p:cBhvr>
                                        <p:cTn id="12" dur="499"/>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6"/>
                                        </p:tgtEl>
                                        <p:attrNameLst>
                                          <p:attrName>style.visibility</p:attrName>
                                        </p:attrNameLst>
                                      </p:cBhvr>
                                      <p:to>
                                        <p:strVal val="visible"/>
                                      </p:to>
                                    </p:set>
                                    <p:animEffect transition="in" filter="wipe(left)">
                                      <p:cBhvr>
                                        <p:cTn id="17" dur="499"/>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advAuto="0"/>
      <p:bldP spid="32" grpId="0" animBg="1" advAuto="0"/>
      <p:bldP spid="36"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5"/>
          <p:cNvSpPr/>
          <p:nvPr/>
        </p:nvSpPr>
        <p:spPr>
          <a:xfrm>
            <a:off x="2667000" y="1028700"/>
            <a:ext cx="6858001" cy="445478"/>
          </a:xfrm>
          <a:prstGeom prst="rect">
            <a:avLst/>
          </a:prstGeom>
          <a:gradFill>
            <a:gsLst>
              <a:gs pos="0">
                <a:srgbClr val="5E098D"/>
              </a:gs>
              <a:gs pos="50000">
                <a:srgbClr val="A730F0"/>
              </a:gs>
              <a:gs pos="100000">
                <a:srgbClr val="FA00E8"/>
              </a:gs>
            </a:gsLst>
          </a:gradFill>
          <a:ln w="12700">
            <a:miter lim="400000"/>
          </a:ln>
        </p:spPr>
        <p:txBody>
          <a:bodyPr lIns="34289" tIns="34289" rIns="34289" bIns="34289" anchor="ctr"/>
          <a:lstStyle/>
          <a:p>
            <a:pPr defTabSz="457184">
              <a:defRPr b="0">
                <a:solidFill>
                  <a:srgbClr val="FFFFFF"/>
                </a:solidFill>
                <a:latin typeface="Trebuchet MS"/>
                <a:ea typeface="Trebuchet MS"/>
                <a:cs typeface="Trebuchet MS"/>
                <a:sym typeface="Trebuchet MS"/>
              </a:defRPr>
            </a:pPr>
            <a:endParaRPr sz="1266"/>
          </a:p>
        </p:txBody>
      </p:sp>
      <p:grpSp>
        <p:nvGrpSpPr>
          <p:cNvPr id="462" name="Rounded Rectangle 4"/>
          <p:cNvGrpSpPr/>
          <p:nvPr/>
        </p:nvGrpSpPr>
        <p:grpSpPr>
          <a:xfrm>
            <a:off x="4381500" y="1019574"/>
            <a:ext cx="3543302" cy="514351"/>
            <a:chOff x="0" y="0"/>
            <a:chExt cx="5039361" cy="731521"/>
          </a:xfrm>
        </p:grpSpPr>
        <p:sp>
          <p:nvSpPr>
            <p:cNvPr id="460" name="Rounded Rectangle"/>
            <p:cNvSpPr/>
            <p:nvPr/>
          </p:nvSpPr>
          <p:spPr>
            <a:xfrm>
              <a:off x="0" y="0"/>
              <a:ext cx="5039361" cy="731521"/>
            </a:xfrm>
            <a:prstGeom prst="roundRect">
              <a:avLst>
                <a:gd name="adj" fmla="val 16667"/>
              </a:avLst>
            </a:prstGeom>
            <a:gradFill flip="none" rotWithShape="1">
              <a:gsLst>
                <a:gs pos="0">
                  <a:srgbClr val="631393"/>
                </a:gs>
                <a:gs pos="50000">
                  <a:srgbClr val="8F1CD5"/>
                </a:gs>
                <a:gs pos="100000">
                  <a:srgbClr val="AA22FE"/>
                </a:gs>
              </a:gsLst>
              <a:lin ang="10800000" scaled="0"/>
            </a:gradFill>
            <a:ln w="12700" cap="rnd">
              <a:solidFill>
                <a:srgbClr val="5E098D"/>
              </a:solidFill>
              <a:prstDash val="solid"/>
              <a:round/>
            </a:ln>
            <a:effectLst/>
          </p:spPr>
          <p:txBody>
            <a:bodyPr wrap="square" lIns="34289" tIns="34289" rIns="34289" bIns="34289" numCol="1" anchor="ctr">
              <a:noAutofit/>
            </a:bodyPr>
            <a:lstStyle/>
            <a:p>
              <a:pPr defTabSz="457184">
                <a:defRPr b="0">
                  <a:solidFill>
                    <a:srgbClr val="FFFFFF"/>
                  </a:solidFill>
                  <a:latin typeface="Trebuchet MS"/>
                  <a:ea typeface="Trebuchet MS"/>
                  <a:cs typeface="Trebuchet MS"/>
                  <a:sym typeface="Trebuchet MS"/>
                </a:defRPr>
              </a:pPr>
              <a:endParaRPr sz="1266"/>
            </a:p>
          </p:txBody>
        </p:sp>
        <p:sp>
          <p:nvSpPr>
            <p:cNvPr id="461" name="HONORARY BONUS"/>
            <p:cNvSpPr txBox="1"/>
            <p:nvPr/>
          </p:nvSpPr>
          <p:spPr>
            <a:xfrm>
              <a:off x="35709" y="54884"/>
              <a:ext cx="4967941" cy="6217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3400">
                  <a:latin typeface="Cambria"/>
                  <a:ea typeface="Cambria"/>
                  <a:cs typeface="Cambria"/>
                  <a:sym typeface="Cambria"/>
                </a:defRPr>
              </a:lvl1pPr>
            </a:lstStyle>
            <a:p>
              <a:r>
                <a:rPr lang="en-US" sz="2391" dirty="0"/>
                <a:t>REWARDS INCENTIVE </a:t>
              </a:r>
              <a:endParaRPr sz="2391" dirty="0"/>
            </a:p>
          </p:txBody>
        </p:sp>
      </p:grpSp>
      <p:sp>
        <p:nvSpPr>
          <p:cNvPr id="465" name="Straight Connector 23"/>
          <p:cNvSpPr/>
          <p:nvPr/>
        </p:nvSpPr>
        <p:spPr>
          <a:xfrm>
            <a:off x="3723261" y="5405086"/>
            <a:ext cx="1714501" cy="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66" name="Straight Connector 24"/>
          <p:cNvSpPr/>
          <p:nvPr/>
        </p:nvSpPr>
        <p:spPr>
          <a:xfrm>
            <a:off x="5437761" y="4604986"/>
            <a:ext cx="1714501" cy="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67" name="Straight Connector 25"/>
          <p:cNvSpPr/>
          <p:nvPr/>
        </p:nvSpPr>
        <p:spPr>
          <a:xfrm>
            <a:off x="7152262" y="3804886"/>
            <a:ext cx="1714501" cy="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68" name="Straight Connector 26"/>
          <p:cNvSpPr/>
          <p:nvPr/>
        </p:nvSpPr>
        <p:spPr>
          <a:xfrm flipV="1">
            <a:off x="5437761" y="4604986"/>
            <a:ext cx="1" cy="80010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69" name="Straight Connector 27"/>
          <p:cNvSpPr/>
          <p:nvPr/>
        </p:nvSpPr>
        <p:spPr>
          <a:xfrm flipV="1">
            <a:off x="7152262" y="3804886"/>
            <a:ext cx="0" cy="80010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70" name="Straight Connector 28"/>
          <p:cNvSpPr/>
          <p:nvPr/>
        </p:nvSpPr>
        <p:spPr>
          <a:xfrm flipV="1">
            <a:off x="8866762" y="3004785"/>
            <a:ext cx="1" cy="80010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71" name="Straight Connector 29"/>
          <p:cNvSpPr/>
          <p:nvPr/>
        </p:nvSpPr>
        <p:spPr>
          <a:xfrm>
            <a:off x="8866762" y="3004785"/>
            <a:ext cx="1714501" cy="1"/>
          </a:xfrm>
          <a:prstGeom prst="line">
            <a:avLst/>
          </a:prstGeom>
          <a:ln w="38100" cap="rnd">
            <a:solidFill>
              <a:srgbClr val="000000"/>
            </a:solidFill>
          </a:ln>
        </p:spPr>
        <p:txBody>
          <a:bodyPr lIns="34289" tIns="34289" rIns="34289" bIns="34289"/>
          <a:lstStyle/>
          <a:p>
            <a:pPr defTabSz="457184">
              <a:defRPr b="0">
                <a:latin typeface="Trebuchet MS"/>
                <a:ea typeface="Trebuchet MS"/>
                <a:cs typeface="Trebuchet MS"/>
                <a:sym typeface="Trebuchet MS"/>
              </a:defRPr>
            </a:pPr>
            <a:endParaRPr sz="1266"/>
          </a:p>
        </p:txBody>
      </p:sp>
      <p:sp>
        <p:nvSpPr>
          <p:cNvPr id="472" name="TextBox 1"/>
          <p:cNvSpPr txBox="1"/>
          <p:nvPr/>
        </p:nvSpPr>
        <p:spPr>
          <a:xfrm>
            <a:off x="3420265" y="4600059"/>
            <a:ext cx="2160248" cy="684801"/>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650240">
              <a:defRPr sz="3400" spc="425">
                <a:ln w="9349">
                  <a:solidFill>
                    <a:srgbClr val="54A021"/>
                  </a:solidFill>
                </a:ln>
                <a:solidFill>
                  <a:srgbClr val="FF0000"/>
                </a:solidFill>
                <a:effectLst>
                  <a:outerShdw dist="38100" dir="2700000" rotWithShape="0">
                    <a:srgbClr val="54A021"/>
                  </a:outerShdw>
                </a:effectLst>
                <a:latin typeface="Adobe Devanagari"/>
                <a:ea typeface="Adobe Devanagari"/>
                <a:cs typeface="Adobe Devanagari"/>
                <a:sym typeface="Adobe Devanagari"/>
              </a:defRPr>
            </a:lvl1pPr>
          </a:lstStyle>
          <a:p>
            <a:r>
              <a:rPr lang="en-US" sz="2000" dirty="0" smtClean="0"/>
              <a:t>STAR PROMOTER</a:t>
            </a:r>
            <a:endParaRPr sz="2000" dirty="0"/>
          </a:p>
        </p:txBody>
      </p:sp>
      <p:sp>
        <p:nvSpPr>
          <p:cNvPr id="473" name="TextBox 30"/>
          <p:cNvSpPr txBox="1"/>
          <p:nvPr/>
        </p:nvSpPr>
        <p:spPr>
          <a:xfrm>
            <a:off x="6803940" y="3308388"/>
            <a:ext cx="2084190" cy="26404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650240">
              <a:defRPr spc="400">
                <a:ln w="8800">
                  <a:solidFill>
                    <a:srgbClr val="54A021"/>
                  </a:solidFill>
                </a:ln>
                <a:solidFill>
                  <a:srgbClr val="3F7819"/>
                </a:solidFill>
                <a:effectLst>
                  <a:outerShdw dist="38100" dir="2700000" rotWithShape="0">
                    <a:srgbClr val="54A021"/>
                  </a:outerShdw>
                </a:effectLst>
                <a:latin typeface="Adobe Devanagari"/>
                <a:ea typeface="Adobe Devanagari"/>
                <a:cs typeface="Adobe Devanagari"/>
                <a:sym typeface="Adobe Devanagari"/>
              </a:defRPr>
            </a:lvl1pPr>
          </a:lstStyle>
          <a:p>
            <a:r>
              <a:rPr sz="1266"/>
              <a:t>AMBASSADOR</a:t>
            </a:r>
          </a:p>
        </p:txBody>
      </p:sp>
      <p:sp>
        <p:nvSpPr>
          <p:cNvPr id="474" name="TextBox 31"/>
          <p:cNvSpPr txBox="1"/>
          <p:nvPr/>
        </p:nvSpPr>
        <p:spPr>
          <a:xfrm>
            <a:off x="5304646" y="3787022"/>
            <a:ext cx="1741290" cy="807911"/>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650240">
              <a:defRPr sz="2800" spc="420">
                <a:ln w="9240">
                  <a:solidFill>
                    <a:srgbClr val="54A021"/>
                  </a:solidFill>
                </a:ln>
                <a:solidFill>
                  <a:srgbClr val="3F7819"/>
                </a:solidFill>
                <a:effectLst>
                  <a:outerShdw dist="38100" dir="2700000" rotWithShape="0">
                    <a:srgbClr val="54A021"/>
                  </a:outerShdw>
                </a:effectLst>
                <a:latin typeface="Adobe Devanagari"/>
                <a:ea typeface="Adobe Devanagari"/>
                <a:cs typeface="Adobe Devanagari"/>
                <a:sym typeface="Adobe Devanagari"/>
              </a:defRPr>
            </a:lvl1pPr>
          </a:lstStyle>
          <a:p>
            <a:r>
              <a:rPr lang="en-US" sz="1600" dirty="0"/>
              <a:t>SUPER </a:t>
            </a:r>
            <a:r>
              <a:rPr lang="en-US" sz="1600" dirty="0" smtClean="0"/>
              <a:t>STAR PROMOTER</a:t>
            </a:r>
            <a:endParaRPr sz="1600" dirty="0"/>
          </a:p>
        </p:txBody>
      </p:sp>
      <p:sp>
        <p:nvSpPr>
          <p:cNvPr id="475" name="TextBox 32"/>
          <p:cNvSpPr txBox="1"/>
          <p:nvPr/>
        </p:nvSpPr>
        <p:spPr>
          <a:xfrm>
            <a:off x="8647223" y="2409632"/>
            <a:ext cx="1988114" cy="458842"/>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defTabSz="457184">
              <a:defRPr spc="400">
                <a:ln w="8800">
                  <a:solidFill>
                    <a:srgbClr val="54A021"/>
                  </a:solidFill>
                </a:ln>
                <a:solidFill>
                  <a:srgbClr val="3F7819"/>
                </a:solidFill>
                <a:effectLst>
                  <a:outerShdw dist="38100" dir="2700000" rotWithShape="0">
                    <a:srgbClr val="54A021"/>
                  </a:outerShdw>
                </a:effectLst>
                <a:latin typeface="Adobe Devanagari"/>
                <a:ea typeface="Adobe Devanagari"/>
                <a:cs typeface="Adobe Devanagari"/>
                <a:sym typeface="Adobe Devanagari"/>
              </a:defRPr>
            </a:pPr>
            <a:r>
              <a:rPr sz="1266" dirty="0">
                <a:solidFill>
                  <a:srgbClr val="FF0000"/>
                </a:solidFill>
              </a:rPr>
              <a:t>CROWN</a:t>
            </a:r>
          </a:p>
          <a:p>
            <a:pPr defTabSz="457184">
              <a:defRPr spc="400">
                <a:ln w="8800">
                  <a:solidFill>
                    <a:srgbClr val="54A021"/>
                  </a:solidFill>
                </a:ln>
                <a:solidFill>
                  <a:srgbClr val="3F7819"/>
                </a:solidFill>
                <a:effectLst>
                  <a:outerShdw dist="38100" dir="2700000" rotWithShape="0">
                    <a:srgbClr val="54A021"/>
                  </a:outerShdw>
                </a:effectLst>
                <a:latin typeface="Adobe Devanagari"/>
                <a:ea typeface="Adobe Devanagari"/>
                <a:cs typeface="Adobe Devanagari"/>
                <a:sym typeface="Adobe Devanagari"/>
              </a:defRPr>
            </a:pPr>
            <a:r>
              <a:rPr sz="1266" dirty="0">
                <a:solidFill>
                  <a:srgbClr val="FF0000"/>
                </a:solidFill>
              </a:rPr>
              <a:t>AMBASSADOR</a:t>
            </a:r>
          </a:p>
        </p:txBody>
      </p:sp>
      <p:pic>
        <p:nvPicPr>
          <p:cNvPr id="31" name="Picture 30"/>
          <p:cNvPicPr>
            <a:picLocks noChangeAspect="1"/>
          </p:cNvPicPr>
          <p:nvPr/>
        </p:nvPicPr>
        <p:blipFill>
          <a:blip r:embed="rId3"/>
          <a:stretch>
            <a:fillRect/>
          </a:stretch>
        </p:blipFill>
        <p:spPr>
          <a:xfrm>
            <a:off x="9660975" y="1708"/>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 name="Rectangle 29"/>
          <p:cNvSpPr/>
          <p:nvPr/>
        </p:nvSpPr>
        <p:spPr>
          <a:xfrm>
            <a:off x="9279256" y="4600059"/>
            <a:ext cx="2314223" cy="369332"/>
          </a:xfrm>
          <a:prstGeom prst="rect">
            <a:avLst/>
          </a:prstGeom>
        </p:spPr>
        <p:txBody>
          <a:bodyPr wrap="none">
            <a:spAutoFit/>
          </a:bodyPr>
          <a:lstStyle/>
          <a:p>
            <a:r>
              <a:rPr lang="en-US" u="sng" dirty="0">
                <a:solidFill>
                  <a:srgbClr val="FF0000"/>
                </a:solidFill>
                <a:latin typeface="Cambria" panose="02040503050406030204" pitchFamily="18" charset="0"/>
                <a:ea typeface="Cambria" panose="02040503050406030204" pitchFamily="18" charset="0"/>
              </a:rPr>
              <a:t>HONORARY </a:t>
            </a:r>
            <a:r>
              <a:rPr lang="en-US" u="sng" dirty="0" smtClean="0">
                <a:solidFill>
                  <a:srgbClr val="FF0000"/>
                </a:solidFill>
                <a:latin typeface="Cambria" panose="02040503050406030204" pitchFamily="18" charset="0"/>
                <a:ea typeface="Cambria" panose="02040503050406030204" pitchFamily="18" charset="0"/>
              </a:rPr>
              <a:t>REWARD</a:t>
            </a:r>
            <a:endParaRPr lang="en-US" u="sng" dirty="0">
              <a:solidFill>
                <a:srgbClr val="FF0000"/>
              </a:solidFill>
              <a:latin typeface="Cambria" panose="02040503050406030204" pitchFamily="18" charset="0"/>
              <a:ea typeface="Cambria" panose="02040503050406030204" pitchFamily="18" charset="0"/>
            </a:endParaRPr>
          </a:p>
        </p:txBody>
      </p:sp>
      <p:sp>
        <p:nvSpPr>
          <p:cNvPr id="32" name="Rectangle 2"/>
          <p:cNvSpPr txBox="1"/>
          <p:nvPr/>
        </p:nvSpPr>
        <p:spPr>
          <a:xfrm>
            <a:off x="9024556" y="5248265"/>
            <a:ext cx="3049262" cy="1584406"/>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defTabSz="457184">
              <a:defRPr sz="3400">
                <a:latin typeface="Cambria"/>
                <a:ea typeface="Cambria"/>
                <a:cs typeface="Cambria"/>
                <a:sym typeface="Cambria"/>
              </a:defRPr>
            </a:pPr>
            <a:r>
              <a:rPr sz="1969" dirty="0">
                <a:solidFill>
                  <a:schemeClr val="bg1"/>
                </a:solidFill>
              </a:rPr>
              <a:t>2% Honorary </a:t>
            </a:r>
            <a:r>
              <a:rPr lang="en-US" sz="1969" dirty="0">
                <a:solidFill>
                  <a:schemeClr val="bg1"/>
                </a:solidFill>
              </a:rPr>
              <a:t>Incentive</a:t>
            </a:r>
            <a:r>
              <a:rPr sz="1969" dirty="0">
                <a:solidFill>
                  <a:schemeClr val="bg1"/>
                </a:solidFill>
              </a:rPr>
              <a:t> from Co</a:t>
            </a:r>
            <a:r>
              <a:rPr lang="en-US" sz="1969" dirty="0">
                <a:solidFill>
                  <a:schemeClr val="bg1"/>
                </a:solidFill>
              </a:rPr>
              <a:t>mpany</a:t>
            </a:r>
            <a:r>
              <a:rPr sz="1969" dirty="0">
                <a:solidFill>
                  <a:schemeClr val="bg1"/>
                </a:solidFill>
              </a:rPr>
              <a:t> </a:t>
            </a:r>
            <a:r>
              <a:rPr sz="1969" dirty="0" smtClean="0">
                <a:solidFill>
                  <a:schemeClr val="bg1"/>
                </a:solidFill>
              </a:rPr>
              <a:t>Turnover</a:t>
            </a:r>
            <a:r>
              <a:rPr lang="en-US" sz="1969" dirty="0" smtClean="0">
                <a:solidFill>
                  <a:schemeClr val="bg1"/>
                </a:solidFill>
              </a:rPr>
              <a:t> are provided to</a:t>
            </a:r>
            <a:r>
              <a:rPr sz="1969" dirty="0" smtClean="0">
                <a:solidFill>
                  <a:schemeClr val="bg1"/>
                </a:solidFill>
              </a:rPr>
              <a:t> </a:t>
            </a:r>
            <a:r>
              <a:rPr lang="en-US" sz="1969" dirty="0" smtClean="0">
                <a:solidFill>
                  <a:schemeClr val="bg1"/>
                </a:solidFill>
              </a:rPr>
              <a:t>SP</a:t>
            </a:r>
            <a:r>
              <a:rPr sz="1969" dirty="0" smtClean="0">
                <a:solidFill>
                  <a:schemeClr val="bg1"/>
                </a:solidFill>
              </a:rPr>
              <a:t> </a:t>
            </a:r>
            <a:r>
              <a:rPr sz="1969" dirty="0">
                <a:solidFill>
                  <a:schemeClr val="bg1"/>
                </a:solidFill>
              </a:rPr>
              <a:t>AND ABOVE Share all </a:t>
            </a:r>
          </a:p>
          <a:p>
            <a:pPr defTabSz="457184">
              <a:defRPr sz="3400">
                <a:latin typeface="Cambria"/>
                <a:ea typeface="Cambria"/>
                <a:cs typeface="Cambria"/>
                <a:sym typeface="Cambria"/>
              </a:defRPr>
            </a:pPr>
            <a:r>
              <a:rPr sz="1969" dirty="0">
                <a:solidFill>
                  <a:schemeClr val="bg1"/>
                </a:solidFill>
              </a:rPr>
              <a:t>Among their Volumes</a:t>
            </a:r>
          </a:p>
        </p:txBody>
      </p:sp>
    </p:spTree>
    <p:extLst>
      <p:ext uri="{BB962C8B-B14F-4D97-AF65-F5344CB8AC3E}">
        <p14:creationId xmlns:p14="http://schemas.microsoft.com/office/powerpoint/2010/main" val="3511278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462"/>
                                        </p:tgtEl>
                                        <p:attrNameLst>
                                          <p:attrName>style.visibility</p:attrName>
                                        </p:attrNameLst>
                                      </p:cBhvr>
                                      <p:to>
                                        <p:strVal val="visible"/>
                                      </p:to>
                                    </p:set>
                                    <p:animEffect transition="in" filter="wipe(right)">
                                      <p:cBhvr>
                                        <p:cTn id="7"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18" y="386698"/>
            <a:ext cx="9905998" cy="1478570"/>
          </a:xfrm>
        </p:spPr>
        <p:txBody>
          <a:bodyPr/>
          <a:lstStyle/>
          <a:p>
            <a:r>
              <a:rPr lang="en-US" dirty="0" smtClean="0">
                <a:solidFill>
                  <a:srgbClr val="FF0000"/>
                </a:solidFill>
              </a:rPr>
              <a:t>Our request:</a:t>
            </a:r>
            <a:endParaRPr lang="en-US" dirty="0">
              <a:solidFill>
                <a:srgbClr val="FF0000"/>
              </a:solidFill>
            </a:endParaRPr>
          </a:p>
        </p:txBody>
      </p:sp>
      <p:sp>
        <p:nvSpPr>
          <p:cNvPr id="3" name="Content Placeholder 2"/>
          <p:cNvSpPr>
            <a:spLocks noGrp="1"/>
          </p:cNvSpPr>
          <p:nvPr>
            <p:ph idx="1"/>
          </p:nvPr>
        </p:nvSpPr>
        <p:spPr>
          <a:xfrm>
            <a:off x="304285" y="2236608"/>
            <a:ext cx="9905999" cy="3541714"/>
          </a:xfrm>
        </p:spPr>
        <p:txBody>
          <a:bodyPr/>
          <a:lstStyle/>
          <a:p>
            <a:pPr marL="0" indent="0" algn="just">
              <a:buNone/>
            </a:pPr>
            <a:r>
              <a:rPr lang="en-US" dirty="0">
                <a:solidFill>
                  <a:schemeClr val="bg1"/>
                </a:solidFill>
              </a:rPr>
              <a:t>The basic objective of this company is to create self-income by creating employment through entrepreneurship and to make indigenous product oriented </a:t>
            </a:r>
            <a:r>
              <a:rPr lang="en-US" dirty="0" smtClean="0">
                <a:solidFill>
                  <a:schemeClr val="bg1"/>
                </a:solidFill>
              </a:rPr>
              <a:t>consumers being </a:t>
            </a:r>
            <a:r>
              <a:rPr lang="en-US" dirty="0">
                <a:solidFill>
                  <a:schemeClr val="bg1"/>
                </a:solidFill>
              </a:rPr>
              <a:t>aware </a:t>
            </a:r>
            <a:r>
              <a:rPr lang="en-US" dirty="0" smtClean="0">
                <a:solidFill>
                  <a:schemeClr val="bg1"/>
                </a:solidFill>
              </a:rPr>
              <a:t>about </a:t>
            </a:r>
            <a:r>
              <a:rPr lang="en-US" dirty="0">
                <a:solidFill>
                  <a:schemeClr val="bg1"/>
                </a:solidFill>
              </a:rPr>
              <a:t>their health</a:t>
            </a:r>
            <a:r>
              <a:rPr lang="en-US" dirty="0" smtClean="0">
                <a:solidFill>
                  <a:schemeClr val="bg1"/>
                </a:solidFill>
              </a:rPr>
              <a:t>. Hence, we request all our distributor not to present yourself only as a sales motive persona forcefully to the consumer but also try </a:t>
            </a:r>
            <a:r>
              <a:rPr lang="en-US" dirty="0">
                <a:solidFill>
                  <a:schemeClr val="bg1"/>
                </a:solidFill>
              </a:rPr>
              <a:t>to build a consumer society accordingly, realizing that every citizen has </a:t>
            </a:r>
            <a:r>
              <a:rPr lang="en-US" dirty="0" smtClean="0">
                <a:solidFill>
                  <a:schemeClr val="bg1"/>
                </a:solidFill>
              </a:rPr>
              <a:t>a </a:t>
            </a:r>
            <a:r>
              <a:rPr lang="en-US" dirty="0">
                <a:solidFill>
                  <a:schemeClr val="bg1"/>
                </a:solidFill>
              </a:rPr>
              <a:t>responsibility towards the right use of their money and self-reliant economy.</a:t>
            </a:r>
          </a:p>
        </p:txBody>
      </p:sp>
    </p:spTree>
    <p:extLst>
      <p:ext uri="{BB962C8B-B14F-4D97-AF65-F5344CB8AC3E}">
        <p14:creationId xmlns:p14="http://schemas.microsoft.com/office/powerpoint/2010/main" val="708111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642" y="476518"/>
            <a:ext cx="3585133" cy="1107251"/>
          </a:xfrm>
        </p:spPr>
        <p:txBody>
          <a:bodyPr/>
          <a:lstStyle/>
          <a:p>
            <a:r>
              <a:rPr lang="en-US" dirty="0" smtClean="0">
                <a:solidFill>
                  <a:srgbClr val="FF0000"/>
                </a:solidFill>
              </a:rPr>
              <a:t>Our request:</a:t>
            </a:r>
            <a:endParaRPr lang="en-US" dirty="0">
              <a:solidFill>
                <a:srgbClr val="FF0000"/>
              </a:solidFill>
            </a:endParaRPr>
          </a:p>
        </p:txBody>
      </p:sp>
      <p:sp>
        <p:nvSpPr>
          <p:cNvPr id="3" name="Content Placeholder 2"/>
          <p:cNvSpPr>
            <a:spLocks noGrp="1"/>
          </p:cNvSpPr>
          <p:nvPr>
            <p:ph idx="1"/>
          </p:nvPr>
        </p:nvSpPr>
        <p:spPr>
          <a:xfrm>
            <a:off x="1141412" y="2249486"/>
            <a:ext cx="10655636" cy="4421769"/>
          </a:xfrm>
        </p:spPr>
        <p:txBody>
          <a:bodyPr>
            <a:normAutofit/>
          </a:bodyPr>
          <a:lstStyle/>
          <a:p>
            <a:pPr algn="just" defTabSz="650240">
              <a:lnSpc>
                <a:spcPct val="100000"/>
              </a:lnSpc>
              <a:spcBef>
                <a:spcPts val="1400"/>
              </a:spcBef>
              <a:buClr>
                <a:srgbClr val="90C226"/>
              </a:buClr>
              <a:buSzPct val="80000"/>
            </a:pPr>
            <a:r>
              <a:rPr lang="en-US" sz="3200" kern="0" dirty="0">
                <a:solidFill>
                  <a:srgbClr val="404040"/>
                </a:solidFill>
                <a:latin typeface="Trebuchet MS"/>
                <a:sym typeface="Trebuchet MS"/>
              </a:rPr>
              <a:t>All distributors are requested to sincerely obey the </a:t>
            </a:r>
            <a:r>
              <a:rPr lang="en-US" sz="3200" kern="0" dirty="0" smtClean="0">
                <a:solidFill>
                  <a:srgbClr val="404040"/>
                </a:solidFill>
                <a:latin typeface="Trebuchet MS"/>
                <a:sym typeface="Trebuchet MS"/>
              </a:rPr>
              <a:t>rules of </a:t>
            </a:r>
            <a:r>
              <a:rPr lang="en-US" sz="3200" kern="0" dirty="0">
                <a:solidFill>
                  <a:srgbClr val="404040"/>
                </a:solidFill>
                <a:latin typeface="Trebuchet MS"/>
                <a:sym typeface="Trebuchet MS"/>
              </a:rPr>
              <a:t>Direct sales </a:t>
            </a:r>
            <a:r>
              <a:rPr lang="en-US" sz="3200" kern="0" dirty="0" smtClean="0">
                <a:solidFill>
                  <a:srgbClr val="404040"/>
                </a:solidFill>
                <a:latin typeface="Trebuchet MS"/>
                <a:sym typeface="Trebuchet MS"/>
              </a:rPr>
              <a:t>(</a:t>
            </a:r>
            <a:r>
              <a:rPr lang="en-US" sz="3200" kern="0" dirty="0">
                <a:solidFill>
                  <a:srgbClr val="404040"/>
                </a:solidFill>
                <a:latin typeface="Trebuchet MS"/>
                <a:sym typeface="Trebuchet MS"/>
              </a:rPr>
              <a:t>Management and regulation </a:t>
            </a:r>
            <a:r>
              <a:rPr lang="en-US" sz="3200" kern="0" dirty="0" smtClean="0">
                <a:solidFill>
                  <a:srgbClr val="404040"/>
                </a:solidFill>
                <a:latin typeface="Trebuchet MS"/>
                <a:sym typeface="Trebuchet MS"/>
              </a:rPr>
              <a:t>Act </a:t>
            </a:r>
            <a:r>
              <a:rPr lang="en-US" sz="3200" kern="0" dirty="0">
                <a:solidFill>
                  <a:srgbClr val="404040"/>
                </a:solidFill>
                <a:latin typeface="Trebuchet MS"/>
                <a:sym typeface="Trebuchet MS"/>
              </a:rPr>
              <a:t>2018 and rules 2019) issued by the </a:t>
            </a:r>
            <a:r>
              <a:rPr lang="en-US" sz="3200" kern="0" dirty="0" smtClean="0">
                <a:solidFill>
                  <a:srgbClr val="404040"/>
                </a:solidFill>
                <a:latin typeface="Trebuchet MS"/>
                <a:sym typeface="Trebuchet MS"/>
              </a:rPr>
              <a:t>Nepal </a:t>
            </a:r>
            <a:r>
              <a:rPr lang="en-US" sz="3200" kern="0" dirty="0">
                <a:solidFill>
                  <a:srgbClr val="404040"/>
                </a:solidFill>
                <a:latin typeface="Trebuchet MS"/>
                <a:sym typeface="Trebuchet MS"/>
              </a:rPr>
              <a:t>government along with the guidelines and clause of the </a:t>
            </a:r>
            <a:r>
              <a:rPr lang="en-US" sz="3200" kern="0" dirty="0" smtClean="0">
                <a:solidFill>
                  <a:srgbClr val="404040"/>
                </a:solidFill>
                <a:latin typeface="Trebuchet MS"/>
                <a:sym typeface="Trebuchet MS"/>
              </a:rPr>
              <a:t>company. Company </a:t>
            </a:r>
            <a:r>
              <a:rPr lang="en-US" sz="3200" kern="0" dirty="0">
                <a:solidFill>
                  <a:srgbClr val="404040"/>
                </a:solidFill>
                <a:latin typeface="Trebuchet MS"/>
                <a:sym typeface="Trebuchet MS"/>
              </a:rPr>
              <a:t>will not be responsible for not doing so</a:t>
            </a:r>
            <a:r>
              <a:rPr lang="en-US" sz="3200" kern="0" dirty="0" smtClean="0">
                <a:solidFill>
                  <a:srgbClr val="404040"/>
                </a:solidFill>
                <a:latin typeface="Trebuchet MS"/>
                <a:sym typeface="Trebuchet MS"/>
              </a:rPr>
              <a:t>.</a:t>
            </a:r>
          </a:p>
          <a:p>
            <a:pPr algn="just" defTabSz="650240">
              <a:lnSpc>
                <a:spcPct val="100000"/>
              </a:lnSpc>
              <a:spcBef>
                <a:spcPts val="1400"/>
              </a:spcBef>
              <a:buClr>
                <a:srgbClr val="90C226"/>
              </a:buClr>
              <a:buSzPct val="80000"/>
            </a:pPr>
            <a:r>
              <a:rPr lang="en-US" sz="3200" kern="0" dirty="0" smtClean="0">
                <a:solidFill>
                  <a:srgbClr val="404040"/>
                </a:solidFill>
                <a:latin typeface="Trebuchet MS"/>
                <a:sym typeface="Trebuchet MS"/>
              </a:rPr>
              <a:t>Our products does not subject medical claim. The products acclaim nutritional benefits</a:t>
            </a:r>
            <a:endParaRPr lang="en-US" sz="3200" kern="0" dirty="0">
              <a:solidFill>
                <a:srgbClr val="404040"/>
              </a:solidFill>
              <a:latin typeface="Trebuchet MS"/>
              <a:sym typeface="Trebuchet MS"/>
            </a:endParaRPr>
          </a:p>
          <a:p>
            <a:pPr marL="0" lvl="0" indent="0" algn="just" defTabSz="650240">
              <a:lnSpc>
                <a:spcPct val="100000"/>
              </a:lnSpc>
              <a:spcBef>
                <a:spcPts val="1400"/>
              </a:spcBef>
              <a:buClr>
                <a:srgbClr val="90C226"/>
              </a:buClr>
              <a:buSzPct val="80000"/>
              <a:buNone/>
            </a:pPr>
            <a:r>
              <a:rPr lang="en-US" sz="3200" kern="0" dirty="0">
                <a:solidFill>
                  <a:srgbClr val="FF0000"/>
                </a:solidFill>
                <a:latin typeface="Trebuchet MS"/>
                <a:sym typeface="Trebuchet MS"/>
              </a:rPr>
              <a:t>Wish you all the best and good luck with your team….!</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9660975" y="1708"/>
            <a:ext cx="2531025" cy="102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4540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5463" y="120740"/>
            <a:ext cx="7553995" cy="6613838"/>
          </a:xfrm>
          <a:prstGeom prst="rect">
            <a:avLst/>
          </a:prstGeom>
        </p:spPr>
      </p:pic>
    </p:spTree>
    <p:extLst>
      <p:ext uri="{BB962C8B-B14F-4D97-AF65-F5344CB8AC3E}">
        <p14:creationId xmlns:p14="http://schemas.microsoft.com/office/powerpoint/2010/main" val="399964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554569" cy="1147762"/>
          </a:xfrm>
        </p:spPr>
        <p:txBody>
          <a:bodyPr>
            <a:noAutofit/>
          </a:bodyPr>
          <a:lstStyle/>
          <a:p>
            <a:r>
              <a:rPr lang="en-US" dirty="0" err="1" smtClean="0">
                <a:solidFill>
                  <a:schemeClr val="accent6">
                    <a:lumMod val="50000"/>
                  </a:schemeClr>
                </a:solidFill>
              </a:rPr>
              <a:t>Nutraceuticals</a:t>
            </a:r>
            <a:r>
              <a:rPr lang="en-US" dirty="0" smtClean="0">
                <a:solidFill>
                  <a:schemeClr val="accent6">
                    <a:lumMod val="50000"/>
                  </a:schemeClr>
                </a:solidFill>
              </a:rPr>
              <a:t/>
            </a:r>
            <a:br>
              <a:rPr lang="en-US" dirty="0" smtClean="0">
                <a:solidFill>
                  <a:schemeClr val="accent6">
                    <a:lumMod val="50000"/>
                  </a:schemeClr>
                </a:solidFill>
              </a:rPr>
            </a:br>
            <a:r>
              <a:rPr lang="en-US" sz="2800" dirty="0" smtClean="0">
                <a:solidFill>
                  <a:srgbClr val="FF0000"/>
                </a:solidFill>
              </a:rPr>
              <a:t>Total antioxidant</a:t>
            </a:r>
            <a:endParaRPr lang="en-US" dirty="0">
              <a:solidFill>
                <a:schemeClr val="accent6">
                  <a:lumMod val="5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9395" y="3016431"/>
            <a:ext cx="3162453" cy="3841569"/>
          </a:xfrm>
        </p:spPr>
      </p:pic>
      <p:pic>
        <p:nvPicPr>
          <p:cNvPr id="6" name="Picture 5"/>
          <p:cNvPicPr>
            <a:picLocks noChangeAspect="1"/>
          </p:cNvPicPr>
          <p:nvPr/>
        </p:nvPicPr>
        <p:blipFill>
          <a:blip r:embed="rId3"/>
          <a:stretch>
            <a:fillRect/>
          </a:stretch>
        </p:blipFill>
        <p:spPr>
          <a:xfrm>
            <a:off x="3371538" y="6027313"/>
            <a:ext cx="5474682" cy="830687"/>
          </a:xfrm>
          <a:prstGeom prst="rect">
            <a:avLst/>
          </a:prstGeom>
        </p:spPr>
      </p:pic>
      <p:sp>
        <p:nvSpPr>
          <p:cNvPr id="7" name="Content Placeholder 2"/>
          <p:cNvSpPr txBox="1">
            <a:spLocks/>
          </p:cNvSpPr>
          <p:nvPr/>
        </p:nvSpPr>
        <p:spPr>
          <a:xfrm>
            <a:off x="8939396" y="1"/>
            <a:ext cx="3162452" cy="294069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smtClean="0">
                <a:solidFill>
                  <a:schemeClr val="bg1"/>
                </a:solidFill>
              </a:rPr>
              <a:t>Lutein, Lycopene, </a:t>
            </a:r>
            <a:r>
              <a:rPr lang="en-US" dirty="0" err="1" smtClean="0">
                <a:solidFill>
                  <a:schemeClr val="bg1"/>
                </a:solidFill>
              </a:rPr>
              <a:t>Proanthocyanin</a:t>
            </a:r>
            <a:r>
              <a:rPr lang="en-US" dirty="0" smtClean="0">
                <a:solidFill>
                  <a:schemeClr val="bg1"/>
                </a:solidFill>
              </a:rPr>
              <a:t>, </a:t>
            </a:r>
            <a:r>
              <a:rPr lang="en-US" dirty="0" err="1" smtClean="0">
                <a:solidFill>
                  <a:schemeClr val="bg1"/>
                </a:solidFill>
              </a:rPr>
              <a:t>Phytosterol</a:t>
            </a:r>
            <a:r>
              <a:rPr lang="en-US" dirty="0" smtClean="0">
                <a:solidFill>
                  <a:schemeClr val="bg1"/>
                </a:solidFill>
              </a:rPr>
              <a:t>, </a:t>
            </a:r>
            <a:r>
              <a:rPr lang="en-US" dirty="0" err="1" smtClean="0">
                <a:solidFill>
                  <a:schemeClr val="bg1"/>
                </a:solidFill>
              </a:rPr>
              <a:t>Curcumin</a:t>
            </a:r>
            <a:r>
              <a:rPr lang="en-US" dirty="0" smtClean="0">
                <a:solidFill>
                  <a:schemeClr val="bg1"/>
                </a:solidFill>
              </a:rPr>
              <a:t>, </a:t>
            </a:r>
            <a:r>
              <a:rPr lang="en-US" dirty="0" err="1" smtClean="0">
                <a:solidFill>
                  <a:schemeClr val="bg1"/>
                </a:solidFill>
              </a:rPr>
              <a:t>Piperine</a:t>
            </a:r>
            <a:endParaRPr lang="en-US" dirty="0">
              <a:solidFill>
                <a:schemeClr val="bg1"/>
              </a:solidFill>
            </a:endParaRPr>
          </a:p>
        </p:txBody>
      </p:sp>
      <p:pic>
        <p:nvPicPr>
          <p:cNvPr id="8" name="Picture 7"/>
          <p:cNvPicPr>
            <a:picLocks noChangeAspect="1"/>
          </p:cNvPicPr>
          <p:nvPr/>
        </p:nvPicPr>
        <p:blipFill>
          <a:blip r:embed="rId4"/>
          <a:stretch>
            <a:fillRect/>
          </a:stretch>
        </p:blipFill>
        <p:spPr>
          <a:xfrm>
            <a:off x="3787829" y="115911"/>
            <a:ext cx="5151566" cy="4971244"/>
          </a:xfrm>
          <a:prstGeom prst="rect">
            <a:avLst/>
          </a:prstGeom>
        </p:spPr>
      </p:pic>
      <p:sp>
        <p:nvSpPr>
          <p:cNvPr id="9" name="Title 1"/>
          <p:cNvSpPr txBox="1">
            <a:spLocks/>
          </p:cNvSpPr>
          <p:nvPr/>
        </p:nvSpPr>
        <p:spPr>
          <a:xfrm>
            <a:off x="291407" y="1519707"/>
            <a:ext cx="3263162" cy="4224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3200" dirty="0">
                <a:solidFill>
                  <a:srgbClr val="FFC000"/>
                </a:solidFill>
              </a:rPr>
              <a:t>B</a:t>
            </a:r>
            <a:r>
              <a:rPr lang="en-US" sz="3200" dirty="0" smtClean="0">
                <a:solidFill>
                  <a:srgbClr val="FFC000"/>
                </a:solidFill>
              </a:rPr>
              <a:t>enefits:</a:t>
            </a:r>
          </a:p>
          <a:p>
            <a:pPr marL="342900" indent="-342900">
              <a:buFont typeface="Wingdings" panose="05000000000000000000" pitchFamily="2" charset="2"/>
              <a:buChar char="v"/>
            </a:pPr>
            <a:r>
              <a:rPr lang="en-US" sz="1800" dirty="0">
                <a:solidFill>
                  <a:schemeClr val="bg1"/>
                </a:solidFill>
              </a:rPr>
              <a:t>Scavenges the Free </a:t>
            </a:r>
            <a:r>
              <a:rPr lang="en-US" sz="1800" dirty="0" smtClean="0">
                <a:solidFill>
                  <a:schemeClr val="bg1"/>
                </a:solidFill>
              </a:rPr>
              <a:t>Radicals</a:t>
            </a:r>
          </a:p>
          <a:p>
            <a:endParaRPr lang="en-US" sz="1800" dirty="0">
              <a:solidFill>
                <a:schemeClr val="bg1"/>
              </a:solidFill>
            </a:endParaRPr>
          </a:p>
          <a:p>
            <a:r>
              <a:rPr lang="en-US" sz="1800" dirty="0">
                <a:solidFill>
                  <a:schemeClr val="bg1"/>
                </a:solidFill>
              </a:rPr>
              <a:t>❖ Relives </a:t>
            </a:r>
            <a:r>
              <a:rPr lang="en-US" sz="1800" dirty="0" smtClean="0">
                <a:solidFill>
                  <a:schemeClr val="bg1"/>
                </a:solidFill>
              </a:rPr>
              <a:t>Inflammation</a:t>
            </a:r>
          </a:p>
          <a:p>
            <a:endParaRPr lang="en-US" sz="1800" dirty="0">
              <a:solidFill>
                <a:schemeClr val="bg1"/>
              </a:solidFill>
            </a:endParaRPr>
          </a:p>
          <a:p>
            <a:r>
              <a:rPr lang="en-US" sz="1800" dirty="0">
                <a:solidFill>
                  <a:schemeClr val="bg1"/>
                </a:solidFill>
              </a:rPr>
              <a:t>❖ Helps Reduce Risk of </a:t>
            </a:r>
            <a:r>
              <a:rPr lang="en-US" sz="1800" dirty="0" smtClean="0">
                <a:solidFill>
                  <a:schemeClr val="bg1"/>
                </a:solidFill>
              </a:rPr>
              <a:t>Cancer</a:t>
            </a:r>
          </a:p>
          <a:p>
            <a:endParaRPr lang="en-US" sz="1800" dirty="0">
              <a:solidFill>
                <a:schemeClr val="bg1"/>
              </a:solidFill>
            </a:endParaRPr>
          </a:p>
          <a:p>
            <a:pPr marL="285750" indent="-285750">
              <a:buFont typeface="Wingdings" panose="05000000000000000000" pitchFamily="2" charset="2"/>
              <a:buChar char="v"/>
            </a:pPr>
            <a:r>
              <a:rPr lang="en-US" sz="1800" dirty="0">
                <a:solidFill>
                  <a:schemeClr val="bg1"/>
                </a:solidFill>
              </a:rPr>
              <a:t>Cell rejuvenator </a:t>
            </a:r>
            <a:endParaRPr lang="en-US" sz="1800" dirty="0" smtClean="0">
              <a:solidFill>
                <a:schemeClr val="bg1"/>
              </a:solidFill>
            </a:endParaRPr>
          </a:p>
          <a:p>
            <a:endParaRPr lang="en-US" sz="1800" dirty="0">
              <a:solidFill>
                <a:schemeClr val="bg1"/>
              </a:solidFill>
            </a:endParaRPr>
          </a:p>
          <a:p>
            <a:r>
              <a:rPr lang="en-US" sz="1800" dirty="0" smtClean="0">
                <a:solidFill>
                  <a:schemeClr val="bg1"/>
                </a:solidFill>
              </a:rPr>
              <a:t>❖ </a:t>
            </a:r>
            <a:r>
              <a:rPr lang="en-US" sz="1800" dirty="0">
                <a:solidFill>
                  <a:schemeClr val="bg1"/>
                </a:solidFill>
              </a:rPr>
              <a:t>Strengthens Vision, Memory, Heart</a:t>
            </a:r>
          </a:p>
          <a:p>
            <a:endParaRPr lang="en-US" sz="2400" dirty="0">
              <a:solidFill>
                <a:srgbClr val="FFC000"/>
              </a:solidFill>
            </a:endParaRPr>
          </a:p>
        </p:txBody>
      </p:sp>
    </p:spTree>
    <p:extLst>
      <p:ext uri="{BB962C8B-B14F-4D97-AF65-F5344CB8AC3E}">
        <p14:creationId xmlns:p14="http://schemas.microsoft.com/office/powerpoint/2010/main" val="42173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670733" cy="1313645"/>
          </a:xfrm>
        </p:spPr>
        <p:txBody>
          <a:bodyPr/>
          <a:lstStyle/>
          <a:p>
            <a:r>
              <a:rPr lang="en-US" dirty="0" err="1" smtClean="0">
                <a:solidFill>
                  <a:srgbClr val="FF0000"/>
                </a:solidFill>
              </a:rPr>
              <a:t>Naturovita</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9397" y="2665927"/>
            <a:ext cx="3252604" cy="4192073"/>
          </a:xfrm>
        </p:spPr>
      </p:pic>
      <p:sp>
        <p:nvSpPr>
          <p:cNvPr id="5" name="Content Placeholder 2"/>
          <p:cNvSpPr txBox="1">
            <a:spLocks/>
          </p:cNvSpPr>
          <p:nvPr/>
        </p:nvSpPr>
        <p:spPr>
          <a:xfrm>
            <a:off x="8939396" y="1"/>
            <a:ext cx="3162452" cy="23825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err="1" smtClean="0">
                <a:solidFill>
                  <a:schemeClr val="bg1"/>
                </a:solidFill>
              </a:rPr>
              <a:t>Boswellia</a:t>
            </a:r>
            <a:r>
              <a:rPr lang="en-US" i="1" dirty="0" smtClean="0">
                <a:solidFill>
                  <a:schemeClr val="bg1"/>
                </a:solidFill>
              </a:rPr>
              <a:t> </a:t>
            </a:r>
            <a:r>
              <a:rPr lang="en-US" i="1" dirty="0" err="1" smtClean="0">
                <a:solidFill>
                  <a:schemeClr val="bg1"/>
                </a:solidFill>
              </a:rPr>
              <a:t>serrata</a:t>
            </a:r>
            <a:r>
              <a:rPr lang="en-US" i="1" dirty="0" smtClean="0">
                <a:solidFill>
                  <a:schemeClr val="bg1"/>
                </a:solidFill>
              </a:rPr>
              <a:t>, </a:t>
            </a:r>
            <a:r>
              <a:rPr lang="en-US" i="1" dirty="0" err="1" smtClean="0">
                <a:solidFill>
                  <a:schemeClr val="bg1"/>
                </a:solidFill>
              </a:rPr>
              <a:t>Spirullina</a:t>
            </a:r>
            <a:endParaRPr lang="en-US" i="1" dirty="0">
              <a:solidFill>
                <a:schemeClr val="bg1"/>
              </a:solidFill>
            </a:endParaRPr>
          </a:p>
        </p:txBody>
      </p:sp>
      <p:pic>
        <p:nvPicPr>
          <p:cNvPr id="6" name="Picture 5"/>
          <p:cNvPicPr>
            <a:picLocks noChangeAspect="1"/>
          </p:cNvPicPr>
          <p:nvPr/>
        </p:nvPicPr>
        <p:blipFill>
          <a:blip r:embed="rId3"/>
          <a:stretch>
            <a:fillRect/>
          </a:stretch>
        </p:blipFill>
        <p:spPr>
          <a:xfrm>
            <a:off x="3884790" y="152333"/>
            <a:ext cx="4280448" cy="3865875"/>
          </a:xfrm>
          <a:prstGeom prst="rect">
            <a:avLst/>
          </a:prstGeom>
        </p:spPr>
      </p:pic>
      <p:pic>
        <p:nvPicPr>
          <p:cNvPr id="7" name="Picture 6"/>
          <p:cNvPicPr>
            <a:picLocks noChangeAspect="1"/>
          </p:cNvPicPr>
          <p:nvPr/>
        </p:nvPicPr>
        <p:blipFill>
          <a:blip r:embed="rId4"/>
          <a:stretch>
            <a:fillRect/>
          </a:stretch>
        </p:blipFill>
        <p:spPr>
          <a:xfrm>
            <a:off x="3287673" y="5950038"/>
            <a:ext cx="5474682" cy="829128"/>
          </a:xfrm>
          <a:prstGeom prst="rect">
            <a:avLst/>
          </a:prstGeom>
        </p:spPr>
      </p:pic>
      <p:sp>
        <p:nvSpPr>
          <p:cNvPr id="8" name="Title 1"/>
          <p:cNvSpPr txBox="1">
            <a:spLocks/>
          </p:cNvSpPr>
          <p:nvPr/>
        </p:nvSpPr>
        <p:spPr>
          <a:xfrm>
            <a:off x="291407" y="1519707"/>
            <a:ext cx="3263162" cy="4224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3200" dirty="0">
                <a:solidFill>
                  <a:srgbClr val="FFC000"/>
                </a:solidFill>
              </a:rPr>
              <a:t>B</a:t>
            </a:r>
            <a:r>
              <a:rPr lang="en-US" sz="3200" dirty="0" smtClean="0">
                <a:solidFill>
                  <a:srgbClr val="FFC000"/>
                </a:solidFill>
              </a:rPr>
              <a:t>enefits:</a:t>
            </a:r>
          </a:p>
          <a:p>
            <a:pPr marL="342900" indent="-342900">
              <a:buFont typeface="Wingdings" panose="05000000000000000000" pitchFamily="2" charset="2"/>
              <a:buChar char="v"/>
            </a:pPr>
            <a:r>
              <a:rPr lang="en-US" sz="2400" dirty="0">
                <a:solidFill>
                  <a:schemeClr val="bg1"/>
                </a:solidFill>
              </a:rPr>
              <a:t>Improves blood </a:t>
            </a:r>
            <a:r>
              <a:rPr lang="en-US" sz="2400" dirty="0" smtClean="0">
                <a:solidFill>
                  <a:schemeClr val="bg1"/>
                </a:solidFill>
              </a:rPr>
              <a:t>circulation</a:t>
            </a:r>
          </a:p>
          <a:p>
            <a:endParaRPr lang="en-US" sz="2400" dirty="0">
              <a:solidFill>
                <a:schemeClr val="bg1"/>
              </a:solidFill>
            </a:endParaRPr>
          </a:p>
          <a:p>
            <a:r>
              <a:rPr lang="en-US" sz="2400" dirty="0">
                <a:solidFill>
                  <a:schemeClr val="bg1"/>
                </a:solidFill>
              </a:rPr>
              <a:t>❖ Enhances lung </a:t>
            </a:r>
            <a:r>
              <a:rPr lang="en-US" sz="2400" dirty="0" smtClean="0">
                <a:solidFill>
                  <a:schemeClr val="bg1"/>
                </a:solidFill>
              </a:rPr>
              <a:t>function</a:t>
            </a:r>
          </a:p>
          <a:p>
            <a:endParaRPr lang="en-US" sz="2400" dirty="0">
              <a:solidFill>
                <a:schemeClr val="bg1"/>
              </a:solidFill>
            </a:endParaRPr>
          </a:p>
          <a:p>
            <a:r>
              <a:rPr lang="en-US" sz="2400" dirty="0">
                <a:solidFill>
                  <a:schemeClr val="bg1"/>
                </a:solidFill>
              </a:rPr>
              <a:t>❖ </a:t>
            </a:r>
            <a:r>
              <a:rPr lang="en-US" sz="2400" dirty="0" smtClean="0">
                <a:solidFill>
                  <a:schemeClr val="bg1"/>
                </a:solidFill>
              </a:rPr>
              <a:t>Osteoarthritis</a:t>
            </a:r>
          </a:p>
          <a:p>
            <a:endParaRPr lang="en-US" sz="2400" dirty="0">
              <a:solidFill>
                <a:schemeClr val="bg1"/>
              </a:solidFill>
            </a:endParaRPr>
          </a:p>
          <a:p>
            <a:r>
              <a:rPr lang="en-US" sz="2400" dirty="0">
                <a:solidFill>
                  <a:schemeClr val="bg1"/>
                </a:solidFill>
              </a:rPr>
              <a:t>❖ Anti </a:t>
            </a:r>
            <a:r>
              <a:rPr lang="en-US" sz="2400" dirty="0" smtClean="0">
                <a:solidFill>
                  <a:schemeClr val="bg1"/>
                </a:solidFill>
              </a:rPr>
              <a:t>inflammatory</a:t>
            </a:r>
          </a:p>
          <a:p>
            <a:endParaRPr lang="en-US" sz="2400" dirty="0">
              <a:solidFill>
                <a:schemeClr val="bg1"/>
              </a:solidFill>
            </a:endParaRPr>
          </a:p>
          <a:p>
            <a:r>
              <a:rPr lang="en-US" sz="2400" dirty="0">
                <a:solidFill>
                  <a:schemeClr val="bg1"/>
                </a:solidFill>
              </a:rPr>
              <a:t>❖ Supports the </a:t>
            </a:r>
            <a:r>
              <a:rPr lang="en-US" sz="2400" dirty="0" smtClean="0">
                <a:solidFill>
                  <a:schemeClr val="bg1"/>
                </a:solidFill>
              </a:rPr>
              <a:t>liver</a:t>
            </a:r>
            <a:endParaRPr lang="en-US" sz="2400" dirty="0">
              <a:solidFill>
                <a:schemeClr val="bg1"/>
              </a:solidFill>
            </a:endParaRPr>
          </a:p>
        </p:txBody>
      </p:sp>
    </p:spTree>
    <p:extLst>
      <p:ext uri="{BB962C8B-B14F-4D97-AF65-F5344CB8AC3E}">
        <p14:creationId xmlns:p14="http://schemas.microsoft.com/office/powerpoint/2010/main" val="31637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91"/>
            <a:ext cx="2369713" cy="1094372"/>
          </a:xfrm>
        </p:spPr>
        <p:txBody>
          <a:bodyPr/>
          <a:lstStyle/>
          <a:p>
            <a:r>
              <a:rPr lang="en-US" dirty="0" err="1" smtClean="0">
                <a:solidFill>
                  <a:srgbClr val="FF0000"/>
                </a:solidFill>
              </a:rPr>
              <a:t>Diacare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9396" y="2805946"/>
            <a:ext cx="3252604" cy="4052054"/>
          </a:xfrm>
        </p:spPr>
      </p:pic>
      <p:sp>
        <p:nvSpPr>
          <p:cNvPr id="5" name="Content Placeholder 2"/>
          <p:cNvSpPr txBox="1">
            <a:spLocks/>
          </p:cNvSpPr>
          <p:nvPr/>
        </p:nvSpPr>
        <p:spPr>
          <a:xfrm>
            <a:off x="8939396" y="1"/>
            <a:ext cx="3162452" cy="23825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i="1" dirty="0">
                <a:solidFill>
                  <a:schemeClr val="bg1"/>
                </a:solidFill>
              </a:rPr>
              <a:t>Lagerstroemia </a:t>
            </a:r>
            <a:r>
              <a:rPr lang="en-US" i="1" dirty="0" err="1" smtClean="0">
                <a:solidFill>
                  <a:schemeClr val="bg1"/>
                </a:solidFill>
              </a:rPr>
              <a:t>flos</a:t>
            </a:r>
            <a:r>
              <a:rPr lang="en-US" i="1" dirty="0">
                <a:solidFill>
                  <a:schemeClr val="bg1"/>
                </a:solidFill>
              </a:rPr>
              <a:t>, </a:t>
            </a:r>
            <a:r>
              <a:rPr lang="en-US" i="1" dirty="0" err="1">
                <a:solidFill>
                  <a:schemeClr val="bg1"/>
                </a:solidFill>
              </a:rPr>
              <a:t>Tinospora</a:t>
            </a:r>
            <a:r>
              <a:rPr lang="en-US" i="1" dirty="0">
                <a:solidFill>
                  <a:schemeClr val="bg1"/>
                </a:solidFill>
              </a:rPr>
              <a:t> </a:t>
            </a:r>
            <a:r>
              <a:rPr lang="en-US" i="1" dirty="0" err="1" smtClean="0">
                <a:solidFill>
                  <a:schemeClr val="bg1"/>
                </a:solidFill>
              </a:rPr>
              <a:t>cordifolia</a:t>
            </a:r>
            <a:r>
              <a:rPr lang="en-US" i="1" dirty="0" smtClean="0">
                <a:solidFill>
                  <a:schemeClr val="bg1"/>
                </a:solidFill>
              </a:rPr>
              <a:t>, </a:t>
            </a:r>
            <a:r>
              <a:rPr lang="en-US" i="1" dirty="0" err="1" smtClean="0">
                <a:solidFill>
                  <a:schemeClr val="bg1"/>
                </a:solidFill>
              </a:rPr>
              <a:t>Gymnema</a:t>
            </a:r>
            <a:r>
              <a:rPr lang="en-US" i="1" dirty="0" smtClean="0">
                <a:solidFill>
                  <a:schemeClr val="bg1"/>
                </a:solidFill>
              </a:rPr>
              <a:t> </a:t>
            </a:r>
            <a:r>
              <a:rPr lang="en-US" i="1" dirty="0" err="1" smtClean="0">
                <a:solidFill>
                  <a:schemeClr val="bg1"/>
                </a:solidFill>
              </a:rPr>
              <a:t>sylvestre</a:t>
            </a:r>
            <a:r>
              <a:rPr lang="en-US" i="1" dirty="0" smtClean="0">
                <a:solidFill>
                  <a:schemeClr val="bg1"/>
                </a:solidFill>
              </a:rPr>
              <a:t>, </a:t>
            </a:r>
            <a:r>
              <a:rPr lang="en-US" i="1" dirty="0" err="1" smtClean="0">
                <a:solidFill>
                  <a:schemeClr val="bg1"/>
                </a:solidFill>
              </a:rPr>
              <a:t>Cinnamomum</a:t>
            </a:r>
            <a:r>
              <a:rPr lang="en-US" i="1" dirty="0" smtClean="0">
                <a:solidFill>
                  <a:schemeClr val="bg1"/>
                </a:solidFill>
              </a:rPr>
              <a:t> </a:t>
            </a:r>
            <a:r>
              <a:rPr lang="en-US" i="1" dirty="0" err="1" smtClean="0">
                <a:solidFill>
                  <a:schemeClr val="bg1"/>
                </a:solidFill>
              </a:rPr>
              <a:t>zeylanicum</a:t>
            </a:r>
            <a:endParaRPr lang="en-US" i="1" dirty="0">
              <a:solidFill>
                <a:schemeClr val="bg1"/>
              </a:solidFill>
            </a:endParaRPr>
          </a:p>
        </p:txBody>
      </p:sp>
      <p:pic>
        <p:nvPicPr>
          <p:cNvPr id="1026" name="Picture 2" descr="Image result for improving insulin secre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326" y="125736"/>
            <a:ext cx="4513711" cy="4513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22840" y="6028872"/>
            <a:ext cx="5474682" cy="829128"/>
          </a:xfrm>
          <a:prstGeom prst="rect">
            <a:avLst/>
          </a:prstGeom>
        </p:spPr>
      </p:pic>
      <p:sp>
        <p:nvSpPr>
          <p:cNvPr id="8" name="Title 1"/>
          <p:cNvSpPr txBox="1">
            <a:spLocks/>
          </p:cNvSpPr>
          <p:nvPr/>
        </p:nvSpPr>
        <p:spPr>
          <a:xfrm>
            <a:off x="291407" y="1519707"/>
            <a:ext cx="3263162" cy="450916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4600" dirty="0">
                <a:solidFill>
                  <a:srgbClr val="FFC000"/>
                </a:solidFill>
              </a:rPr>
              <a:t>B</a:t>
            </a:r>
            <a:r>
              <a:rPr lang="en-US" sz="4600" dirty="0" smtClean="0">
                <a:solidFill>
                  <a:srgbClr val="FFC000"/>
                </a:solidFill>
              </a:rPr>
              <a:t>enefits:</a:t>
            </a:r>
          </a:p>
          <a:p>
            <a:pPr marL="457200" indent="-457200">
              <a:buFont typeface="Wingdings" panose="05000000000000000000" pitchFamily="2" charset="2"/>
              <a:buChar char="v"/>
            </a:pPr>
            <a:r>
              <a:rPr lang="en-US" sz="3200" dirty="0">
                <a:solidFill>
                  <a:schemeClr val="bg1"/>
                </a:solidFill>
              </a:rPr>
              <a:t>Helps to maintain &amp; balance</a:t>
            </a:r>
          </a:p>
          <a:p>
            <a:r>
              <a:rPr lang="en-US" sz="3200" dirty="0">
                <a:solidFill>
                  <a:schemeClr val="bg1"/>
                </a:solidFill>
              </a:rPr>
              <a:t>blood </a:t>
            </a:r>
            <a:r>
              <a:rPr lang="en-US" sz="3200" dirty="0" smtClean="0">
                <a:solidFill>
                  <a:schemeClr val="bg1"/>
                </a:solidFill>
              </a:rPr>
              <a:t>sugar</a:t>
            </a:r>
          </a:p>
          <a:p>
            <a:endParaRPr lang="en-US" sz="3200" dirty="0">
              <a:solidFill>
                <a:schemeClr val="bg1"/>
              </a:solidFill>
            </a:endParaRPr>
          </a:p>
          <a:p>
            <a:r>
              <a:rPr lang="en-US" sz="3200" dirty="0">
                <a:solidFill>
                  <a:schemeClr val="bg1"/>
                </a:solidFill>
              </a:rPr>
              <a:t>❖ Enhance the secretion of</a:t>
            </a:r>
          </a:p>
          <a:p>
            <a:r>
              <a:rPr lang="en-US" sz="3200" dirty="0" smtClean="0">
                <a:solidFill>
                  <a:schemeClr val="bg1"/>
                </a:solidFill>
              </a:rPr>
              <a:t>Insulin</a:t>
            </a:r>
          </a:p>
          <a:p>
            <a:endParaRPr lang="en-US" sz="3200" dirty="0">
              <a:solidFill>
                <a:schemeClr val="bg1"/>
              </a:solidFill>
            </a:endParaRPr>
          </a:p>
          <a:p>
            <a:r>
              <a:rPr lang="en-US" sz="3200" dirty="0">
                <a:solidFill>
                  <a:schemeClr val="bg1"/>
                </a:solidFill>
              </a:rPr>
              <a:t>❖ Helps in Digestive </a:t>
            </a:r>
            <a:r>
              <a:rPr lang="en-US" sz="3200" dirty="0" smtClean="0">
                <a:solidFill>
                  <a:schemeClr val="bg1"/>
                </a:solidFill>
              </a:rPr>
              <a:t>process</a:t>
            </a:r>
          </a:p>
          <a:p>
            <a:endParaRPr lang="en-US" sz="3200" dirty="0">
              <a:solidFill>
                <a:schemeClr val="bg1"/>
              </a:solidFill>
            </a:endParaRPr>
          </a:p>
          <a:p>
            <a:r>
              <a:rPr lang="en-US" sz="3200" dirty="0">
                <a:solidFill>
                  <a:schemeClr val="bg1"/>
                </a:solidFill>
              </a:rPr>
              <a:t>❖ Reduce cholesterol </a:t>
            </a:r>
            <a:r>
              <a:rPr lang="en-US" sz="3200" dirty="0" smtClean="0">
                <a:solidFill>
                  <a:schemeClr val="bg1"/>
                </a:solidFill>
              </a:rPr>
              <a:t>level</a:t>
            </a:r>
          </a:p>
          <a:p>
            <a:endParaRPr lang="en-US" sz="3200" dirty="0">
              <a:solidFill>
                <a:schemeClr val="bg1"/>
              </a:solidFill>
            </a:endParaRPr>
          </a:p>
          <a:p>
            <a:r>
              <a:rPr lang="en-US" sz="3200" dirty="0">
                <a:solidFill>
                  <a:schemeClr val="bg1"/>
                </a:solidFill>
              </a:rPr>
              <a:t>❖ Controls and regulate weight</a:t>
            </a:r>
            <a:endParaRPr lang="en-US" sz="3200" dirty="0" smtClean="0">
              <a:solidFill>
                <a:schemeClr val="bg1"/>
              </a:solidFill>
            </a:endParaRPr>
          </a:p>
        </p:txBody>
      </p:sp>
    </p:spTree>
    <p:extLst>
      <p:ext uri="{BB962C8B-B14F-4D97-AF65-F5344CB8AC3E}">
        <p14:creationId xmlns:p14="http://schemas.microsoft.com/office/powerpoint/2010/main" val="229046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000" fill="hold"/>
                                        <p:tgtEl>
                                          <p:spTgt spid="1026"/>
                                        </p:tgtEl>
                                        <p:attrNameLst>
                                          <p:attrName>ppt_w</p:attrName>
                                        </p:attrNameLst>
                                      </p:cBhvr>
                                      <p:tavLst>
                                        <p:tav tm="0">
                                          <p:val>
                                            <p:fltVal val="0"/>
                                          </p:val>
                                        </p:tav>
                                        <p:tav tm="100000">
                                          <p:val>
                                            <p:strVal val="#ppt_w"/>
                                          </p:val>
                                        </p:tav>
                                      </p:tavLst>
                                    </p:anim>
                                    <p:anim calcmode="lin" valueType="num">
                                      <p:cBhvr>
                                        <p:cTn id="33" dur="1000" fill="hold"/>
                                        <p:tgtEl>
                                          <p:spTgt spid="1026"/>
                                        </p:tgtEl>
                                        <p:attrNameLst>
                                          <p:attrName>ppt_h</p:attrName>
                                        </p:attrNameLst>
                                      </p:cBhvr>
                                      <p:tavLst>
                                        <p:tav tm="0">
                                          <p:val>
                                            <p:fltVal val="0"/>
                                          </p:val>
                                        </p:tav>
                                        <p:tav tm="100000">
                                          <p:val>
                                            <p:strVal val="#ppt_h"/>
                                          </p:val>
                                        </p:tav>
                                      </p:tavLst>
                                    </p:anim>
                                    <p:anim calcmode="lin" valueType="num">
                                      <p:cBhvr>
                                        <p:cTn id="34" dur="1000" fill="hold"/>
                                        <p:tgtEl>
                                          <p:spTgt spid="1026"/>
                                        </p:tgtEl>
                                        <p:attrNameLst>
                                          <p:attrName>style.rotation</p:attrName>
                                        </p:attrNameLst>
                                      </p:cBhvr>
                                      <p:tavLst>
                                        <p:tav tm="0">
                                          <p:val>
                                            <p:fltVal val="90"/>
                                          </p:val>
                                        </p:tav>
                                        <p:tav tm="100000">
                                          <p:val>
                                            <p:fltVal val="0"/>
                                          </p:val>
                                        </p:tav>
                                      </p:tavLst>
                                    </p:anim>
                                    <p:animEffect transition="in" filter="fade">
                                      <p:cBhvr>
                                        <p:cTn id="35" dur="1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24" y="90485"/>
            <a:ext cx="2683613" cy="1300434"/>
          </a:xfrm>
        </p:spPr>
        <p:txBody>
          <a:bodyPr/>
          <a:lstStyle/>
          <a:p>
            <a:r>
              <a:rPr lang="en-US" dirty="0" err="1" smtClean="0">
                <a:solidFill>
                  <a:srgbClr val="FF0000"/>
                </a:solidFill>
              </a:rPr>
              <a:t>Arthobest</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9396" y="2859111"/>
            <a:ext cx="3252603" cy="3998890"/>
          </a:xfrm>
        </p:spPr>
      </p:pic>
      <p:sp>
        <p:nvSpPr>
          <p:cNvPr id="5" name="Content Placeholder 2"/>
          <p:cNvSpPr txBox="1">
            <a:spLocks/>
          </p:cNvSpPr>
          <p:nvPr/>
        </p:nvSpPr>
        <p:spPr>
          <a:xfrm>
            <a:off x="8939396" y="1"/>
            <a:ext cx="3162452" cy="23825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a:solidFill>
                  <a:schemeClr val="bg1"/>
                </a:solidFill>
              </a:rPr>
              <a:t>Glucosamine </a:t>
            </a:r>
            <a:r>
              <a:rPr lang="en-US" dirty="0" err="1" smtClean="0">
                <a:solidFill>
                  <a:schemeClr val="bg1"/>
                </a:solidFill>
              </a:rPr>
              <a:t>sulphate</a:t>
            </a:r>
            <a:r>
              <a:rPr lang="en-US" dirty="0" smtClean="0">
                <a:solidFill>
                  <a:schemeClr val="bg1"/>
                </a:solidFill>
              </a:rPr>
              <a:t>, Chondroitin </a:t>
            </a:r>
            <a:r>
              <a:rPr lang="en-US" dirty="0" err="1" smtClean="0">
                <a:solidFill>
                  <a:schemeClr val="bg1"/>
                </a:solidFill>
              </a:rPr>
              <a:t>Sulphate</a:t>
            </a:r>
            <a:r>
              <a:rPr lang="en-US" dirty="0" smtClean="0">
                <a:solidFill>
                  <a:schemeClr val="bg1"/>
                </a:solidFill>
              </a:rPr>
              <a:t>, Methyl </a:t>
            </a:r>
            <a:r>
              <a:rPr lang="en-US" dirty="0" err="1" smtClean="0">
                <a:solidFill>
                  <a:schemeClr val="bg1"/>
                </a:solidFill>
              </a:rPr>
              <a:t>Sulfonyl</a:t>
            </a:r>
            <a:r>
              <a:rPr lang="en-US" dirty="0" smtClean="0">
                <a:solidFill>
                  <a:schemeClr val="bg1"/>
                </a:solidFill>
              </a:rPr>
              <a:t> Methane</a:t>
            </a:r>
          </a:p>
        </p:txBody>
      </p:sp>
      <p:pic>
        <p:nvPicPr>
          <p:cNvPr id="6" name="Picture 5"/>
          <p:cNvPicPr>
            <a:picLocks noChangeAspect="1"/>
          </p:cNvPicPr>
          <p:nvPr/>
        </p:nvPicPr>
        <p:blipFill>
          <a:blip r:embed="rId3"/>
          <a:stretch>
            <a:fillRect/>
          </a:stretch>
        </p:blipFill>
        <p:spPr>
          <a:xfrm>
            <a:off x="4855335" y="90484"/>
            <a:ext cx="2936383" cy="4713336"/>
          </a:xfrm>
          <a:prstGeom prst="rect">
            <a:avLst/>
          </a:prstGeom>
        </p:spPr>
      </p:pic>
      <p:pic>
        <p:nvPicPr>
          <p:cNvPr id="7" name="Picture 6"/>
          <p:cNvPicPr>
            <a:picLocks noChangeAspect="1"/>
          </p:cNvPicPr>
          <p:nvPr/>
        </p:nvPicPr>
        <p:blipFill>
          <a:blip r:embed="rId4"/>
          <a:stretch>
            <a:fillRect/>
          </a:stretch>
        </p:blipFill>
        <p:spPr>
          <a:xfrm>
            <a:off x="3291216" y="6028872"/>
            <a:ext cx="5480779" cy="829128"/>
          </a:xfrm>
          <a:prstGeom prst="rect">
            <a:avLst/>
          </a:prstGeom>
        </p:spPr>
      </p:pic>
      <p:sp>
        <p:nvSpPr>
          <p:cNvPr id="9" name="Title 1"/>
          <p:cNvSpPr txBox="1">
            <a:spLocks/>
          </p:cNvSpPr>
          <p:nvPr/>
        </p:nvSpPr>
        <p:spPr>
          <a:xfrm>
            <a:off x="291407" y="1519707"/>
            <a:ext cx="3263162" cy="450916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5800" dirty="0">
                <a:solidFill>
                  <a:srgbClr val="FFC000"/>
                </a:solidFill>
              </a:rPr>
              <a:t>B</a:t>
            </a:r>
            <a:r>
              <a:rPr lang="en-US" sz="5800" dirty="0" smtClean="0">
                <a:solidFill>
                  <a:srgbClr val="FFC000"/>
                </a:solidFill>
              </a:rPr>
              <a:t>enefits</a:t>
            </a:r>
            <a:r>
              <a:rPr lang="en-US" sz="4600" dirty="0" smtClean="0">
                <a:solidFill>
                  <a:srgbClr val="FFC000"/>
                </a:solidFill>
              </a:rPr>
              <a:t>:</a:t>
            </a:r>
          </a:p>
          <a:p>
            <a:pPr marL="685800" indent="-685800">
              <a:buFont typeface="Wingdings" panose="05000000000000000000" pitchFamily="2" charset="2"/>
              <a:buChar char="v"/>
            </a:pPr>
            <a:r>
              <a:rPr lang="en-US" sz="4600" dirty="0">
                <a:solidFill>
                  <a:schemeClr val="bg1"/>
                </a:solidFill>
              </a:rPr>
              <a:t>Natural </a:t>
            </a:r>
            <a:r>
              <a:rPr lang="en-US" sz="4600" dirty="0" smtClean="0">
                <a:solidFill>
                  <a:schemeClr val="bg1"/>
                </a:solidFill>
              </a:rPr>
              <a:t>supplement</a:t>
            </a:r>
          </a:p>
          <a:p>
            <a:endParaRPr lang="en-US" sz="4600" dirty="0">
              <a:solidFill>
                <a:schemeClr val="bg1"/>
              </a:solidFill>
            </a:endParaRPr>
          </a:p>
          <a:p>
            <a:r>
              <a:rPr lang="en-US" sz="4600" dirty="0">
                <a:solidFill>
                  <a:schemeClr val="bg1"/>
                </a:solidFill>
              </a:rPr>
              <a:t>❖ Helps build proteins that repair body </a:t>
            </a:r>
            <a:r>
              <a:rPr lang="en-US" sz="4600" dirty="0" smtClean="0">
                <a:solidFill>
                  <a:schemeClr val="bg1"/>
                </a:solidFill>
              </a:rPr>
              <a:t>tissues</a:t>
            </a:r>
          </a:p>
          <a:p>
            <a:endParaRPr lang="en-US" sz="4600" dirty="0">
              <a:solidFill>
                <a:schemeClr val="bg1"/>
              </a:solidFill>
            </a:endParaRPr>
          </a:p>
          <a:p>
            <a:r>
              <a:rPr lang="en-US" sz="4600" dirty="0">
                <a:solidFill>
                  <a:schemeClr val="bg1"/>
                </a:solidFill>
              </a:rPr>
              <a:t>❖ Helps prevention of </a:t>
            </a:r>
            <a:r>
              <a:rPr lang="en-US" sz="4600" dirty="0" smtClean="0">
                <a:solidFill>
                  <a:schemeClr val="bg1"/>
                </a:solidFill>
              </a:rPr>
              <a:t>osteoarthritis</a:t>
            </a:r>
          </a:p>
          <a:p>
            <a:endParaRPr lang="en-US" sz="4600" dirty="0">
              <a:solidFill>
                <a:schemeClr val="bg1"/>
              </a:solidFill>
            </a:endParaRPr>
          </a:p>
          <a:p>
            <a:r>
              <a:rPr lang="en-US" sz="4600" dirty="0">
                <a:solidFill>
                  <a:schemeClr val="bg1"/>
                </a:solidFill>
              </a:rPr>
              <a:t>❖ Inflammatory bowel </a:t>
            </a:r>
            <a:r>
              <a:rPr lang="en-US" sz="4600" dirty="0" smtClean="0">
                <a:solidFill>
                  <a:schemeClr val="bg1"/>
                </a:solidFill>
              </a:rPr>
              <a:t>disease</a:t>
            </a:r>
          </a:p>
          <a:p>
            <a:endParaRPr lang="en-US" sz="4600" dirty="0">
              <a:solidFill>
                <a:schemeClr val="bg1"/>
              </a:solidFill>
            </a:endParaRPr>
          </a:p>
          <a:p>
            <a:r>
              <a:rPr lang="en-US" sz="4600" dirty="0">
                <a:solidFill>
                  <a:schemeClr val="bg1"/>
                </a:solidFill>
              </a:rPr>
              <a:t>❖ Chronic venous insufficiency</a:t>
            </a:r>
            <a:endParaRPr lang="en-US" sz="4600" dirty="0" smtClean="0">
              <a:solidFill>
                <a:schemeClr val="bg1"/>
              </a:solidFill>
            </a:endParaRPr>
          </a:p>
        </p:txBody>
      </p:sp>
    </p:spTree>
    <p:extLst>
      <p:ext uri="{BB962C8B-B14F-4D97-AF65-F5344CB8AC3E}">
        <p14:creationId xmlns:p14="http://schemas.microsoft.com/office/powerpoint/2010/main" val="369421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189408" cy="1133341"/>
          </a:xfrm>
        </p:spPr>
        <p:txBody>
          <a:bodyPr/>
          <a:lstStyle/>
          <a:p>
            <a:r>
              <a:rPr lang="en-US" dirty="0" smtClean="0">
                <a:solidFill>
                  <a:srgbClr val="FF0000"/>
                </a:solidFill>
              </a:rPr>
              <a:t>De- </a:t>
            </a:r>
            <a:r>
              <a:rPr lang="en-US" dirty="0" err="1" smtClean="0">
                <a:solidFill>
                  <a:srgbClr val="FF0000"/>
                </a:solidFill>
              </a:rPr>
              <a:t>lipo</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9396" y="2975020"/>
            <a:ext cx="3252603" cy="3882980"/>
          </a:xfrm>
        </p:spPr>
      </p:pic>
      <p:sp>
        <p:nvSpPr>
          <p:cNvPr id="5" name="Content Placeholder 2"/>
          <p:cNvSpPr txBox="1">
            <a:spLocks/>
          </p:cNvSpPr>
          <p:nvPr/>
        </p:nvSpPr>
        <p:spPr>
          <a:xfrm>
            <a:off x="8939396" y="1"/>
            <a:ext cx="3162452" cy="27689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smtClean="0">
                <a:solidFill>
                  <a:schemeClr val="bg1"/>
                </a:solidFill>
              </a:rPr>
              <a:t>Ingredients:</a:t>
            </a:r>
          </a:p>
          <a:p>
            <a:pPr marL="0" indent="0">
              <a:buNone/>
            </a:pPr>
            <a:r>
              <a:rPr lang="en-US" dirty="0" err="1" smtClean="0">
                <a:solidFill>
                  <a:schemeClr val="bg1"/>
                </a:solidFill>
              </a:rPr>
              <a:t>Mangosteen</a:t>
            </a:r>
            <a:r>
              <a:rPr lang="en-US" dirty="0" smtClean="0">
                <a:solidFill>
                  <a:schemeClr val="bg1"/>
                </a:solidFill>
              </a:rPr>
              <a:t> extract, Grape seed extract, </a:t>
            </a:r>
            <a:r>
              <a:rPr lang="en-US" dirty="0" err="1" smtClean="0">
                <a:solidFill>
                  <a:schemeClr val="bg1"/>
                </a:solidFill>
              </a:rPr>
              <a:t>Polycosanal</a:t>
            </a:r>
            <a:r>
              <a:rPr lang="en-US" dirty="0" smtClean="0">
                <a:solidFill>
                  <a:schemeClr val="bg1"/>
                </a:solidFill>
              </a:rPr>
              <a:t>, </a:t>
            </a:r>
            <a:r>
              <a:rPr lang="en-US" dirty="0" err="1" smtClean="0">
                <a:solidFill>
                  <a:schemeClr val="bg1"/>
                </a:solidFill>
              </a:rPr>
              <a:t>Xanthos</a:t>
            </a:r>
            <a:endParaRPr lang="en-US" dirty="0" smtClean="0">
              <a:solidFill>
                <a:schemeClr val="bg1"/>
              </a:solidFill>
            </a:endParaRPr>
          </a:p>
        </p:txBody>
      </p:sp>
      <p:pic>
        <p:nvPicPr>
          <p:cNvPr id="6" name="Picture 5"/>
          <p:cNvPicPr>
            <a:picLocks noChangeAspect="1"/>
          </p:cNvPicPr>
          <p:nvPr/>
        </p:nvPicPr>
        <p:blipFill>
          <a:blip r:embed="rId3"/>
          <a:stretch>
            <a:fillRect/>
          </a:stretch>
        </p:blipFill>
        <p:spPr>
          <a:xfrm>
            <a:off x="4043966" y="154546"/>
            <a:ext cx="4031087" cy="3850784"/>
          </a:xfrm>
          <a:prstGeom prst="rect">
            <a:avLst/>
          </a:prstGeom>
        </p:spPr>
      </p:pic>
      <p:sp>
        <p:nvSpPr>
          <p:cNvPr id="7" name="Title 1"/>
          <p:cNvSpPr txBox="1">
            <a:spLocks/>
          </p:cNvSpPr>
          <p:nvPr/>
        </p:nvSpPr>
        <p:spPr>
          <a:xfrm>
            <a:off x="123981" y="1133341"/>
            <a:ext cx="3778318" cy="4509165"/>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9000" dirty="0">
                <a:solidFill>
                  <a:srgbClr val="FFC000"/>
                </a:solidFill>
              </a:rPr>
              <a:t>B</a:t>
            </a:r>
            <a:r>
              <a:rPr lang="en-US" sz="9000" dirty="0" smtClean="0">
                <a:solidFill>
                  <a:srgbClr val="FFC000"/>
                </a:solidFill>
              </a:rPr>
              <a:t>enefits</a:t>
            </a:r>
            <a:r>
              <a:rPr lang="en-US" sz="8000" dirty="0" smtClean="0">
                <a:solidFill>
                  <a:srgbClr val="FFC000"/>
                </a:solidFill>
              </a:rPr>
              <a:t>:</a:t>
            </a:r>
          </a:p>
          <a:p>
            <a:pPr marL="685800" indent="-685800">
              <a:buFont typeface="Wingdings" panose="05000000000000000000" pitchFamily="2" charset="2"/>
              <a:buChar char="v"/>
            </a:pPr>
            <a:r>
              <a:rPr lang="en-US" sz="4600" dirty="0">
                <a:solidFill>
                  <a:schemeClr val="bg1"/>
                </a:solidFill>
              </a:rPr>
              <a:t>Anti-Biotic (Modulates Bacterial Infections</a:t>
            </a:r>
            <a:r>
              <a:rPr lang="en-US" sz="4600" dirty="0" smtClean="0">
                <a:solidFill>
                  <a:schemeClr val="bg1"/>
                </a:solidFill>
              </a:rPr>
              <a:t>)</a:t>
            </a:r>
          </a:p>
          <a:p>
            <a:endParaRPr lang="en-US" sz="4600" dirty="0">
              <a:solidFill>
                <a:schemeClr val="bg1"/>
              </a:solidFill>
            </a:endParaRPr>
          </a:p>
          <a:p>
            <a:r>
              <a:rPr lang="en-US" sz="4600" dirty="0">
                <a:solidFill>
                  <a:schemeClr val="bg1"/>
                </a:solidFill>
              </a:rPr>
              <a:t>❖ Anti- </a:t>
            </a:r>
            <a:r>
              <a:rPr lang="en-US" sz="4600" dirty="0" err="1">
                <a:solidFill>
                  <a:schemeClr val="bg1"/>
                </a:solidFill>
              </a:rPr>
              <a:t>Lipidemic</a:t>
            </a:r>
            <a:r>
              <a:rPr lang="en-US" sz="4600" dirty="0">
                <a:solidFill>
                  <a:schemeClr val="bg1"/>
                </a:solidFill>
              </a:rPr>
              <a:t> (Blood Fat Lowering, LDL</a:t>
            </a:r>
            <a:r>
              <a:rPr lang="en-US" sz="4600" dirty="0" smtClean="0">
                <a:solidFill>
                  <a:schemeClr val="bg1"/>
                </a:solidFill>
              </a:rPr>
              <a:t>)</a:t>
            </a:r>
          </a:p>
          <a:p>
            <a:endParaRPr lang="en-US" sz="4600" dirty="0">
              <a:solidFill>
                <a:schemeClr val="bg1"/>
              </a:solidFill>
            </a:endParaRPr>
          </a:p>
          <a:p>
            <a:r>
              <a:rPr lang="en-US" sz="4600" dirty="0">
                <a:solidFill>
                  <a:schemeClr val="bg1"/>
                </a:solidFill>
              </a:rPr>
              <a:t>❖ Anti-Fungal (Prevents Fungal Infections</a:t>
            </a:r>
            <a:r>
              <a:rPr lang="en-US" sz="4600" dirty="0" smtClean="0">
                <a:solidFill>
                  <a:schemeClr val="bg1"/>
                </a:solidFill>
              </a:rPr>
              <a:t>)</a:t>
            </a:r>
          </a:p>
          <a:p>
            <a:endParaRPr lang="en-US" sz="4600" dirty="0">
              <a:solidFill>
                <a:schemeClr val="bg1"/>
              </a:solidFill>
            </a:endParaRPr>
          </a:p>
          <a:p>
            <a:r>
              <a:rPr lang="en-US" sz="4600" dirty="0">
                <a:solidFill>
                  <a:schemeClr val="bg1"/>
                </a:solidFill>
              </a:rPr>
              <a:t>❖ Anti-Aging, Anti-Oxidant, </a:t>
            </a:r>
            <a:r>
              <a:rPr lang="en-US" sz="4600" dirty="0" smtClean="0">
                <a:solidFill>
                  <a:schemeClr val="bg1"/>
                </a:solidFill>
              </a:rPr>
              <a:t>Anti-viral</a:t>
            </a:r>
          </a:p>
          <a:p>
            <a:endParaRPr lang="en-US" sz="4600" dirty="0">
              <a:solidFill>
                <a:schemeClr val="bg1"/>
              </a:solidFill>
            </a:endParaRPr>
          </a:p>
          <a:p>
            <a:r>
              <a:rPr lang="en-US" sz="4600" dirty="0">
                <a:solidFill>
                  <a:schemeClr val="bg1"/>
                </a:solidFill>
              </a:rPr>
              <a:t>❖ Prevents Hardening of </a:t>
            </a:r>
            <a:r>
              <a:rPr lang="en-US" sz="4600" dirty="0" smtClean="0">
                <a:solidFill>
                  <a:schemeClr val="bg1"/>
                </a:solidFill>
              </a:rPr>
              <a:t>Arteries</a:t>
            </a:r>
          </a:p>
          <a:p>
            <a:endParaRPr lang="en-US" sz="4600" dirty="0">
              <a:solidFill>
                <a:schemeClr val="bg1"/>
              </a:solidFill>
            </a:endParaRPr>
          </a:p>
          <a:p>
            <a:r>
              <a:rPr lang="en-US" sz="4600" dirty="0">
                <a:solidFill>
                  <a:schemeClr val="bg1"/>
                </a:solidFill>
              </a:rPr>
              <a:t>❖ Prevents Skin </a:t>
            </a:r>
            <a:r>
              <a:rPr lang="en-US" sz="4600" dirty="0" smtClean="0">
                <a:solidFill>
                  <a:schemeClr val="bg1"/>
                </a:solidFill>
              </a:rPr>
              <a:t>Disorders</a:t>
            </a:r>
          </a:p>
          <a:p>
            <a:endParaRPr lang="en-US" sz="4600" dirty="0">
              <a:solidFill>
                <a:schemeClr val="bg1"/>
              </a:solidFill>
            </a:endParaRPr>
          </a:p>
          <a:p>
            <a:r>
              <a:rPr lang="en-US" sz="4600" dirty="0">
                <a:solidFill>
                  <a:schemeClr val="bg1"/>
                </a:solidFill>
              </a:rPr>
              <a:t>❖ Protects the Heart</a:t>
            </a:r>
            <a:endParaRPr lang="en-US" sz="4600" dirty="0" smtClean="0">
              <a:solidFill>
                <a:schemeClr val="bg1"/>
              </a:solidFill>
            </a:endParaRPr>
          </a:p>
        </p:txBody>
      </p:sp>
      <p:pic>
        <p:nvPicPr>
          <p:cNvPr id="8" name="Picture 7"/>
          <p:cNvPicPr>
            <a:picLocks noChangeAspect="1"/>
          </p:cNvPicPr>
          <p:nvPr/>
        </p:nvPicPr>
        <p:blipFill>
          <a:blip r:embed="rId4"/>
          <a:stretch>
            <a:fillRect/>
          </a:stretch>
        </p:blipFill>
        <p:spPr>
          <a:xfrm>
            <a:off x="2917728" y="6028872"/>
            <a:ext cx="5480779" cy="829128"/>
          </a:xfrm>
          <a:prstGeom prst="rect">
            <a:avLst/>
          </a:prstGeom>
        </p:spPr>
      </p:pic>
    </p:spTree>
    <p:extLst>
      <p:ext uri="{BB962C8B-B14F-4D97-AF65-F5344CB8AC3E}">
        <p14:creationId xmlns:p14="http://schemas.microsoft.com/office/powerpoint/2010/main" val="404990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871</TotalTime>
  <Words>3460</Words>
  <Application>Microsoft Office PowerPoint</Application>
  <PresentationFormat>Widescreen</PresentationFormat>
  <Paragraphs>585</Paragraphs>
  <Slides>47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Adobe Devanagari</vt:lpstr>
      <vt:lpstr>Arial</vt:lpstr>
      <vt:lpstr>Calibri</vt:lpstr>
      <vt:lpstr>Cambria</vt:lpstr>
      <vt:lpstr>Helvetica Neue Medium</vt:lpstr>
      <vt:lpstr>Times New Roman</vt:lpstr>
      <vt:lpstr>Trebuchet MS</vt:lpstr>
      <vt:lpstr>Tw Cen MT</vt:lpstr>
      <vt:lpstr>Wingdings</vt:lpstr>
      <vt:lpstr>Circuit</vt:lpstr>
      <vt:lpstr>Global oriens Nepal pvt. Ltd Balaju-16, Kathmandu</vt:lpstr>
      <vt:lpstr>About us:</vt:lpstr>
      <vt:lpstr>We offer:</vt:lpstr>
      <vt:lpstr>Our products:</vt:lpstr>
      <vt:lpstr>Nutraceuticals Total antioxidant</vt:lpstr>
      <vt:lpstr>Naturovita</vt:lpstr>
      <vt:lpstr>Diacare</vt:lpstr>
      <vt:lpstr>Arthobest</vt:lpstr>
      <vt:lpstr>De- lipo</vt:lpstr>
      <vt:lpstr>Asparose</vt:lpstr>
      <vt:lpstr>O’ strong liv</vt:lpstr>
      <vt:lpstr>Nephrofit</vt:lpstr>
      <vt:lpstr>Detoxy one</vt:lpstr>
      <vt:lpstr>Fruit fiber</vt:lpstr>
      <vt:lpstr>Wheatgrass</vt:lpstr>
      <vt:lpstr>Panax ginseng</vt:lpstr>
      <vt:lpstr>Regular items Ori- hygiea soap</vt:lpstr>
      <vt:lpstr>Bio- glow face wash</vt:lpstr>
      <vt:lpstr>BIO- WHITE FACE SCRUB</vt:lpstr>
      <vt:lpstr>Ori- Antifrizz 2 step shampoo</vt:lpstr>
      <vt:lpstr>Ori- dent toothpaste</vt:lpstr>
      <vt:lpstr>Ori- smile toothpaste</vt:lpstr>
      <vt:lpstr>Cosmetic products Ultracare sunshield</vt:lpstr>
      <vt:lpstr>Skin vita body lotion</vt:lpstr>
      <vt:lpstr>Glowfest day cream</vt:lpstr>
      <vt:lpstr>Glowfest night cream</vt:lpstr>
      <vt:lpstr>Ori joints care</vt:lpstr>
      <vt:lpstr>Ultracare whitening kit</vt:lpstr>
      <vt:lpstr>STEP 1- Oriens Whitening Cleanser  </vt:lpstr>
      <vt:lpstr>Ultracare whitening kit </vt:lpstr>
      <vt:lpstr>PowerPoint Presentation</vt:lpstr>
      <vt:lpstr>PowerPoint Presentation</vt:lpstr>
      <vt:lpstr>PowerPoint Presentation</vt:lpstr>
      <vt:lpstr>PowerPoint Presentation</vt:lpstr>
      <vt:lpstr>Business opportunities</vt:lpstr>
      <vt:lpstr>Distributor plan</vt:lpstr>
      <vt:lpstr>Sales Plan</vt:lpstr>
      <vt:lpstr>PowerPoint Presentation</vt:lpstr>
      <vt:lpstr>PowerPoint Presentation</vt:lpstr>
      <vt:lpstr>PowerPoint Presentation</vt:lpstr>
      <vt:lpstr>PowerPoint Presentation</vt:lpstr>
      <vt:lpstr>   REWARDS INCENTIVE</vt:lpstr>
      <vt:lpstr>PowerPoint Presentation</vt:lpstr>
      <vt:lpstr>PowerPoint Presentation</vt:lpstr>
      <vt:lpstr>Our request:</vt:lpstr>
      <vt:lpstr>Our request: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188</cp:revision>
  <dcterms:created xsi:type="dcterms:W3CDTF">2021-02-03T10:34:48Z</dcterms:created>
  <dcterms:modified xsi:type="dcterms:W3CDTF">2021-02-25T07:43:39Z</dcterms:modified>
</cp:coreProperties>
</file>